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9"/>
  </p:notesMasterIdLst>
  <p:sldIdLst>
    <p:sldId id="256" r:id="rId2"/>
    <p:sldId id="266" r:id="rId3"/>
    <p:sldId id="267" r:id="rId4"/>
    <p:sldId id="268" r:id="rId5"/>
    <p:sldId id="269" r:id="rId6"/>
    <p:sldId id="270" r:id="rId7"/>
    <p:sldId id="327" r:id="rId8"/>
    <p:sldId id="311" r:id="rId9"/>
    <p:sldId id="312" r:id="rId10"/>
    <p:sldId id="313" r:id="rId11"/>
    <p:sldId id="314" r:id="rId12"/>
    <p:sldId id="288" r:id="rId13"/>
    <p:sldId id="307" r:id="rId14"/>
    <p:sldId id="315" r:id="rId15"/>
    <p:sldId id="309" r:id="rId16"/>
    <p:sldId id="279" r:id="rId17"/>
    <p:sldId id="278" r:id="rId18"/>
    <p:sldId id="290" r:id="rId19"/>
    <p:sldId id="291" r:id="rId20"/>
    <p:sldId id="293" r:id="rId21"/>
    <p:sldId id="323" r:id="rId22"/>
    <p:sldId id="324" r:id="rId23"/>
    <p:sldId id="294" r:id="rId24"/>
    <p:sldId id="321" r:id="rId25"/>
    <p:sldId id="281" r:id="rId26"/>
    <p:sldId id="282" r:id="rId27"/>
    <p:sldId id="316" r:id="rId28"/>
    <p:sldId id="317" r:id="rId29"/>
    <p:sldId id="318" r:id="rId30"/>
    <p:sldId id="319" r:id="rId31"/>
    <p:sldId id="295" r:id="rId32"/>
    <p:sldId id="296" r:id="rId33"/>
    <p:sldId id="297" r:id="rId34"/>
    <p:sldId id="298" r:id="rId35"/>
    <p:sldId id="325" r:id="rId36"/>
    <p:sldId id="299" r:id="rId37"/>
    <p:sldId id="301" r:id="rId38"/>
    <p:sldId id="302" r:id="rId39"/>
    <p:sldId id="326" r:id="rId40"/>
    <p:sldId id="283" r:id="rId41"/>
    <p:sldId id="284" r:id="rId42"/>
    <p:sldId id="304" r:id="rId43"/>
    <p:sldId id="303" r:id="rId44"/>
    <p:sldId id="285" r:id="rId45"/>
    <p:sldId id="286" r:id="rId46"/>
    <p:sldId id="320" r:id="rId47"/>
    <p:sldId id="305" r:id="rId48"/>
    <p:sldId id="310" r:id="rId49"/>
    <p:sldId id="264" r:id="rId50"/>
    <p:sldId id="257" r:id="rId51"/>
    <p:sldId id="258" r:id="rId52"/>
    <p:sldId id="259" r:id="rId53"/>
    <p:sldId id="261" r:id="rId54"/>
    <p:sldId id="260" r:id="rId55"/>
    <p:sldId id="262" r:id="rId56"/>
    <p:sldId id="263" r:id="rId57"/>
    <p:sldId id="265" r:id="rId5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399"/>
    <a:srgbClr val="E69600"/>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181" autoAdjust="0"/>
    <p:restoredTop sz="85665"/>
  </p:normalViewPr>
  <p:slideViewPr>
    <p:cSldViewPr snapToGrid="0">
      <p:cViewPr varScale="1">
        <p:scale>
          <a:sx n="108" d="100"/>
          <a:sy n="108" d="100"/>
        </p:scale>
        <p:origin x="816" y="18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003399"/>
              </a:solidFill>
              <a:ln w="19050">
                <a:solidFill>
                  <a:schemeClr val="lt1"/>
                </a:solidFill>
              </a:ln>
              <a:effectLst/>
            </c:spPr>
            <c:extLst>
              <c:ext xmlns:c16="http://schemas.microsoft.com/office/drawing/2014/chart" uri="{C3380CC4-5D6E-409C-BE32-E72D297353CC}">
                <c16:uniqueId val="{00000001-6AA1-48EB-A0D2-62DE77226D53}"/>
              </c:ext>
            </c:extLst>
          </c:dPt>
          <c:dPt>
            <c:idx val="1"/>
            <c:bubble3D val="0"/>
            <c:spPr>
              <a:solidFill>
                <a:srgbClr val="E69600"/>
              </a:solidFill>
              <a:ln w="19050">
                <a:solidFill>
                  <a:schemeClr val="lt1"/>
                </a:solidFill>
              </a:ln>
              <a:effectLst/>
            </c:spPr>
            <c:extLst>
              <c:ext xmlns:c16="http://schemas.microsoft.com/office/drawing/2014/chart" uri="{C3380CC4-5D6E-409C-BE32-E72D297353CC}">
                <c16:uniqueId val="{00000003-6AA1-48EB-A0D2-62DE77226D53}"/>
              </c:ext>
            </c:extLst>
          </c:dPt>
          <c:dPt>
            <c:idx val="2"/>
            <c:bubble3D val="0"/>
            <c:spPr>
              <a:solidFill>
                <a:srgbClr val="C00000"/>
              </a:solidFill>
              <a:ln w="19050">
                <a:solidFill>
                  <a:schemeClr val="lt1"/>
                </a:solidFill>
              </a:ln>
              <a:effectLst/>
            </c:spPr>
            <c:extLst>
              <c:ext xmlns:c16="http://schemas.microsoft.com/office/drawing/2014/chart" uri="{C3380CC4-5D6E-409C-BE32-E72D297353CC}">
                <c16:uniqueId val="{00000005-6AA1-48EB-A0D2-62DE77226D53}"/>
              </c:ext>
            </c:extLst>
          </c:dPt>
          <c:dPt>
            <c:idx val="3"/>
            <c:bubble3D val="0"/>
            <c:spPr>
              <a:solidFill>
                <a:schemeClr val="bg2">
                  <a:lumMod val="75000"/>
                </a:schemeClr>
              </a:solidFill>
              <a:ln w="19050">
                <a:solidFill>
                  <a:schemeClr val="lt1"/>
                </a:solidFill>
              </a:ln>
              <a:effectLst/>
            </c:spPr>
            <c:extLst>
              <c:ext xmlns:c16="http://schemas.microsoft.com/office/drawing/2014/chart" uri="{C3380CC4-5D6E-409C-BE32-E72D297353CC}">
                <c16:uniqueId val="{00000007-6AA1-48EB-A0D2-62DE77226D53}"/>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4.4000000000000004</c:v>
                </c:pt>
                <c:pt idx="1">
                  <c:v>3.2</c:v>
                </c:pt>
                <c:pt idx="2">
                  <c:v>1.4</c:v>
                </c:pt>
                <c:pt idx="3">
                  <c:v>1.2</c:v>
                </c:pt>
              </c:numCache>
            </c:numRef>
          </c:val>
          <c:extLst>
            <c:ext xmlns:c16="http://schemas.microsoft.com/office/drawing/2014/chart" uri="{C3380CC4-5D6E-409C-BE32-E72D297353CC}">
              <c16:uniqueId val="{00000000-BD1E-4980-933A-BF643D17116B}"/>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solidFill>
              <a:srgbClr val="003399"/>
            </a:solidFill>
            <a:ln>
              <a:noFill/>
            </a:ln>
            <a:effectLst/>
          </c:spPr>
          <c:invertIfNegative val="0"/>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EA83-463D-9E74-29ECF0125547}"/>
            </c:ext>
          </c:extLst>
        </c:ser>
        <c:ser>
          <c:idx val="1"/>
          <c:order val="1"/>
          <c:tx>
            <c:strRef>
              <c:f>Sheet1!$C$1</c:f>
              <c:strCache>
                <c:ptCount val="1"/>
                <c:pt idx="0">
                  <c:v>系列 2</c:v>
                </c:pt>
              </c:strCache>
            </c:strRef>
          </c:tx>
          <c:spPr>
            <a:solidFill>
              <a:srgbClr val="E69600"/>
            </a:solid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EA83-463D-9E74-29ECF0125547}"/>
            </c:ext>
          </c:extLst>
        </c:ser>
        <c:dLbls>
          <c:showLegendKey val="0"/>
          <c:showVal val="0"/>
          <c:showCatName val="0"/>
          <c:showSerName val="0"/>
          <c:showPercent val="0"/>
          <c:showBubbleSize val="0"/>
        </c:dLbls>
        <c:gapWidth val="219"/>
        <c:overlap val="-27"/>
        <c:axId val="472919615"/>
        <c:axId val="570230111"/>
      </c:barChart>
      <c:lineChart>
        <c:grouping val="standard"/>
        <c:varyColors val="0"/>
        <c:ser>
          <c:idx val="2"/>
          <c:order val="2"/>
          <c:tx>
            <c:strRef>
              <c:f>Sheet1!$D$1</c:f>
              <c:strCache>
                <c:ptCount val="1"/>
                <c:pt idx="0">
                  <c:v>系列 3</c:v>
                </c:pt>
              </c:strCache>
            </c:strRef>
          </c:tx>
          <c:spPr>
            <a:ln w="28575" cap="rnd">
              <a:solidFill>
                <a:schemeClr val="accent3">
                  <a:lumMod val="50000"/>
                </a:schemeClr>
              </a:solidFill>
              <a:round/>
            </a:ln>
            <a:effectLst/>
          </c:spPr>
          <c:marker>
            <c:symbol val="none"/>
          </c:marker>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smooth val="0"/>
          <c:extLst>
            <c:ext xmlns:c16="http://schemas.microsoft.com/office/drawing/2014/chart" uri="{C3380CC4-5D6E-409C-BE32-E72D297353CC}">
              <c16:uniqueId val="{00000002-EA83-463D-9E74-29ECF0125547}"/>
            </c:ext>
          </c:extLst>
        </c:ser>
        <c:dLbls>
          <c:showLegendKey val="0"/>
          <c:showVal val="0"/>
          <c:showCatName val="0"/>
          <c:showSerName val="0"/>
          <c:showPercent val="0"/>
          <c:showBubbleSize val="0"/>
        </c:dLbls>
        <c:marker val="1"/>
        <c:smooth val="0"/>
        <c:axId val="472919615"/>
        <c:axId val="570230111"/>
      </c:lineChart>
      <c:catAx>
        <c:axId val="472919615"/>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570230111"/>
        <c:crosses val="autoZero"/>
        <c:auto val="1"/>
        <c:lblAlgn val="ctr"/>
        <c:lblOffset val="100"/>
        <c:noMultiLvlLbl val="0"/>
      </c:catAx>
      <c:valAx>
        <c:axId val="57023011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472919615"/>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CF6C0E-D70E-F74D-86DC-B2B4BC13C7EA}" type="datetimeFigureOut">
              <a:rPr kumimoji="1" lang="zh-CN" altLang="en-US" smtClean="0"/>
              <a:t>2024/5/29</a:t>
            </a:fld>
            <a:endParaRPr kumimoji="1"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zh-CN" altLang="en-US"/>
              <a:t>单击此处编辑母版文本样式</a:t>
            </a:r>
          </a:p>
          <a:p>
            <a:pPr lvl="1"/>
            <a:r>
              <a:rPr kumimoji="1" lang="zh-CN" altLang="en-US"/>
              <a:t>二级</a:t>
            </a:r>
          </a:p>
          <a:p>
            <a:pPr lvl="2"/>
            <a:r>
              <a:rPr kumimoji="1" lang="zh-CN" altLang="en-US"/>
              <a:t>三级</a:t>
            </a:r>
          </a:p>
          <a:p>
            <a:pPr lvl="3"/>
            <a:r>
              <a:rPr kumimoji="1" lang="zh-CN" altLang="en-US"/>
              <a:t>四级</a:t>
            </a:r>
          </a:p>
          <a:p>
            <a:pPr lvl="4"/>
            <a:r>
              <a:rPr kumimoji="1"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056E5C3-B481-8747-8645-C7898B8FBF12}" type="slidenum">
              <a:rPr kumimoji="1" lang="zh-CN" altLang="en-US" smtClean="0"/>
              <a:t>‹#›</a:t>
            </a:fld>
            <a:endParaRPr kumimoji="1" lang="zh-CN" altLang="en-US"/>
          </a:p>
        </p:txBody>
      </p:sp>
    </p:spTree>
    <p:extLst>
      <p:ext uri="{BB962C8B-B14F-4D97-AF65-F5344CB8AC3E}">
        <p14:creationId xmlns:p14="http://schemas.microsoft.com/office/powerpoint/2010/main" val="2802466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1</a:t>
            </a:fld>
            <a:endParaRPr kumimoji="1" lang="zh-CN" altLang="en-US"/>
          </a:p>
        </p:txBody>
      </p:sp>
    </p:spTree>
    <p:extLst>
      <p:ext uri="{BB962C8B-B14F-4D97-AF65-F5344CB8AC3E}">
        <p14:creationId xmlns:p14="http://schemas.microsoft.com/office/powerpoint/2010/main" val="390273013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文字太多了，要删减</a:t>
            </a:r>
            <a:endParaRPr kumimoji="1" lang="en-US" altLang="zh-CN" dirty="0"/>
          </a:p>
          <a:p>
            <a:r>
              <a:rPr kumimoji="1" lang="zh-CN" altLang="en-US" dirty="0"/>
              <a:t>另外这里的表述要和后面对应</a:t>
            </a:r>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12</a:t>
            </a:fld>
            <a:endParaRPr kumimoji="1" lang="zh-CN" altLang="en-US"/>
          </a:p>
        </p:txBody>
      </p:sp>
    </p:spTree>
    <p:extLst>
      <p:ext uri="{BB962C8B-B14F-4D97-AF65-F5344CB8AC3E}">
        <p14:creationId xmlns:p14="http://schemas.microsoft.com/office/powerpoint/2010/main" val="279799732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有了一般性的任务定义后，我们开始研究内容一，在导航任务上进行验证</a:t>
            </a:r>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16</a:t>
            </a:fld>
            <a:endParaRPr kumimoji="1" lang="zh-CN" altLang="en-US"/>
          </a:p>
        </p:txBody>
      </p:sp>
    </p:spTree>
    <p:extLst>
      <p:ext uri="{BB962C8B-B14F-4D97-AF65-F5344CB8AC3E}">
        <p14:creationId xmlns:p14="http://schemas.microsoft.com/office/powerpoint/2010/main" val="30035754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加个值 或者加个三角</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一步一步高亮，解释每个过程，讲的过程中还可以闪</a:t>
            </a:r>
          </a:p>
          <a:p>
            <a:endParaRPr kumimoji="1" lang="zh-CN" altLang="en-US" dirty="0"/>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23</a:t>
            </a:fld>
            <a:endParaRPr kumimoji="1" lang="zh-CN" altLang="en-US"/>
          </a:p>
        </p:txBody>
      </p:sp>
    </p:spTree>
    <p:extLst>
      <p:ext uri="{BB962C8B-B14F-4D97-AF65-F5344CB8AC3E}">
        <p14:creationId xmlns:p14="http://schemas.microsoft.com/office/powerpoint/2010/main" val="133179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加个值 或者加个三角</a:t>
            </a:r>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一步一步高亮，解释每个过程，讲的过程中还可以闪</a:t>
            </a:r>
          </a:p>
          <a:p>
            <a:endParaRPr kumimoji="1" lang="zh-CN" altLang="en-US" dirty="0"/>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24</a:t>
            </a:fld>
            <a:endParaRPr kumimoji="1" lang="zh-CN" altLang="en-US"/>
          </a:p>
        </p:txBody>
      </p:sp>
    </p:spTree>
    <p:extLst>
      <p:ext uri="{BB962C8B-B14F-4D97-AF65-F5344CB8AC3E}">
        <p14:creationId xmlns:p14="http://schemas.microsoft.com/office/powerpoint/2010/main" val="36218699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33</a:t>
            </a:fld>
            <a:endParaRPr kumimoji="1" lang="zh-CN" altLang="en-US"/>
          </a:p>
        </p:txBody>
      </p:sp>
    </p:spTree>
    <p:extLst>
      <p:ext uri="{BB962C8B-B14F-4D97-AF65-F5344CB8AC3E}">
        <p14:creationId xmlns:p14="http://schemas.microsoft.com/office/powerpoint/2010/main" val="170388946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任务难度影响那里要解释清楚。</a:t>
            </a:r>
            <a:endParaRPr kumimoji="1" lang="en-US" altLang="zh-CN" dirty="0"/>
          </a:p>
          <a:p>
            <a:endParaRPr kumimoji="1" lang="en-US" altLang="zh-CN" dirty="0"/>
          </a:p>
          <a:p>
            <a:r>
              <a:rPr kumimoji="1" lang="zh-CN" altLang="en-US" dirty="0"/>
              <a:t>画箭头得到结论</a:t>
            </a:r>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37</a:t>
            </a:fld>
            <a:endParaRPr kumimoji="1" lang="zh-CN" altLang="en-US"/>
          </a:p>
        </p:txBody>
      </p:sp>
    </p:spTree>
    <p:extLst>
      <p:ext uri="{BB962C8B-B14F-4D97-AF65-F5344CB8AC3E}">
        <p14:creationId xmlns:p14="http://schemas.microsoft.com/office/powerpoint/2010/main" val="239760396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放两页，着重讲其中一页，字太多了，直接放结论，平面的线放浅</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图</a:t>
            </a:r>
            <a:r>
              <a:rPr kumimoji="1" lang="en-US" altLang="zh-CN" dirty="0"/>
              <a:t>(a) </a:t>
            </a:r>
            <a:r>
              <a:rPr kumimoji="1" lang="zh-CN" altLang="en-US" dirty="0"/>
              <a:t>将</a:t>
            </a:r>
            <a:r>
              <a:rPr kumimoji="1" lang="en-US" altLang="zh-CN" dirty="0"/>
              <a:t>observation</a:t>
            </a:r>
            <a:r>
              <a:rPr kumimoji="1" lang="zh-CN" altLang="en-US" dirty="0"/>
              <a:t> </a:t>
            </a:r>
            <a:r>
              <a:rPr kumimoji="1" lang="en-US" altLang="zh-CN" dirty="0"/>
              <a:t>vectors</a:t>
            </a:r>
            <a:r>
              <a:rPr kumimoji="1" lang="zh-CN" altLang="en-US" dirty="0"/>
              <a:t>和</a:t>
            </a:r>
            <a:r>
              <a:rPr kumimoji="1" lang="en-US" altLang="zh-CN" dirty="0"/>
              <a:t>message</a:t>
            </a:r>
            <a:r>
              <a:rPr kumimoji="1" lang="zh-CN" altLang="en-US" dirty="0"/>
              <a:t> </a:t>
            </a:r>
            <a:r>
              <a:rPr kumimoji="1" lang="en-US" altLang="zh-CN" dirty="0"/>
              <a:t>vectors</a:t>
            </a:r>
            <a:r>
              <a:rPr kumimoji="1" lang="zh-CN" altLang="en-US" dirty="0"/>
              <a:t>映射到</a:t>
            </a:r>
            <a:r>
              <a:rPr kumimoji="1" lang="en-US" altLang="zh-CN" dirty="0"/>
              <a:t>2</a:t>
            </a:r>
            <a:r>
              <a:rPr kumimoji="1" lang="zh-CN" altLang="en-US" dirty="0"/>
              <a:t>维空间，并对</a:t>
            </a:r>
            <a:r>
              <a:rPr kumimoji="1" lang="en-US" altLang="zh-CN" dirty="0"/>
              <a:t>observation</a:t>
            </a:r>
            <a:r>
              <a:rPr kumimoji="1" lang="zh-CN" altLang="en-US" dirty="0"/>
              <a:t> </a:t>
            </a:r>
            <a:r>
              <a:rPr kumimoji="1" lang="en-US" altLang="zh-CN" dirty="0"/>
              <a:t>vectors</a:t>
            </a:r>
            <a:r>
              <a:rPr kumimoji="1" lang="zh-CN" altLang="en-US" dirty="0"/>
              <a:t>进行聚类，</a:t>
            </a:r>
            <a:r>
              <a:rPr kumimoji="1" lang="en-US" altLang="zh-CN" dirty="0"/>
              <a:t>A</a:t>
            </a:r>
            <a:r>
              <a:rPr kumimoji="1" lang="zh-CN" altLang="en-US" dirty="0"/>
              <a:t>、</a:t>
            </a:r>
            <a:r>
              <a:rPr kumimoji="1" lang="en-US" altLang="zh-CN" dirty="0"/>
              <a:t>B</a:t>
            </a:r>
            <a:r>
              <a:rPr kumimoji="1" lang="zh-CN" altLang="en-US" dirty="0"/>
              <a:t>、</a:t>
            </a:r>
            <a:r>
              <a:rPr kumimoji="1" lang="en-US" altLang="zh-CN" dirty="0"/>
              <a:t>C</a:t>
            </a:r>
            <a:r>
              <a:rPr kumimoji="1" lang="zh-CN" altLang="en-US" dirty="0"/>
              <a:t>分别为一个簇，将其中的</a:t>
            </a:r>
            <a:r>
              <a:rPr kumimoji="1" lang="en-US" altLang="zh-CN" dirty="0"/>
              <a:t>observation</a:t>
            </a:r>
            <a:r>
              <a:rPr kumimoji="1" lang="zh-CN" altLang="en-US" dirty="0"/>
              <a:t>和对应</a:t>
            </a:r>
            <a:r>
              <a:rPr kumimoji="1" lang="en-US" altLang="zh-CN" dirty="0"/>
              <a:t>message</a:t>
            </a:r>
            <a:r>
              <a:rPr kumimoji="1" lang="zh-CN" altLang="en-US" dirty="0"/>
              <a:t>连线，可以发现相近的</a:t>
            </a:r>
            <a:r>
              <a:rPr kumimoji="1" lang="en-US" altLang="zh-CN" dirty="0"/>
              <a:t>observation</a:t>
            </a:r>
            <a:r>
              <a:rPr kumimoji="1" lang="zh-CN" altLang="en-US" dirty="0"/>
              <a:t> </a:t>
            </a:r>
            <a:r>
              <a:rPr kumimoji="1" lang="en-US" altLang="zh-CN" dirty="0"/>
              <a:t>vector</a:t>
            </a:r>
            <a:r>
              <a:rPr kumimoji="1" lang="zh-CN" altLang="en-US" dirty="0"/>
              <a:t>所对应的</a:t>
            </a:r>
            <a:r>
              <a:rPr kumimoji="1" lang="en-US" altLang="zh-CN" dirty="0"/>
              <a:t>message</a:t>
            </a:r>
            <a:r>
              <a:rPr kumimoji="1" lang="zh-CN" altLang="en-US" dirty="0"/>
              <a:t> </a:t>
            </a:r>
            <a:r>
              <a:rPr kumimoji="1" lang="en-US" altLang="zh-CN" dirty="0"/>
              <a:t>vector</a:t>
            </a:r>
            <a:r>
              <a:rPr kumimoji="1" lang="zh-CN" altLang="en-US" dirty="0"/>
              <a:t>也相近。对簇的中心进行连线，可以发现平行关系，说明</a:t>
            </a:r>
            <a:r>
              <a:rPr kumimoji="1" lang="en-US" altLang="zh-CN" dirty="0"/>
              <a:t>message</a:t>
            </a:r>
            <a:r>
              <a:rPr kumimoji="1" lang="zh-CN" altLang="en-US" dirty="0"/>
              <a:t>可以表达出</a:t>
            </a:r>
            <a:r>
              <a:rPr kumimoji="1" lang="en-US" altLang="zh-CN" dirty="0"/>
              <a:t>observation</a:t>
            </a:r>
            <a:r>
              <a:rPr kumimoji="1" lang="zh-CN" altLang="en-US" dirty="0"/>
              <a:t>之间的关联关系。在图</a:t>
            </a:r>
            <a:r>
              <a:rPr kumimoji="1" lang="en-US" altLang="zh-CN" dirty="0"/>
              <a:t>(b)</a:t>
            </a:r>
            <a:r>
              <a:rPr kumimoji="1" lang="zh-CN" altLang="en-US" dirty="0"/>
              <a:t>中也有类似的发现。</a:t>
            </a:r>
          </a:p>
          <a:p>
            <a:endParaRPr kumimoji="1" lang="zh-CN" altLang="en-US" dirty="0"/>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41</a:t>
            </a:fld>
            <a:endParaRPr kumimoji="1" lang="zh-CN" altLang="en-US"/>
          </a:p>
        </p:txBody>
      </p:sp>
    </p:spTree>
    <p:extLst>
      <p:ext uri="{BB962C8B-B14F-4D97-AF65-F5344CB8AC3E}">
        <p14:creationId xmlns:p14="http://schemas.microsoft.com/office/powerpoint/2010/main" val="28770458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直接说结论，字太多了</a:t>
            </a:r>
            <a:endParaRPr kumimoji="1" lang="en-US" altLang="zh-CN" dirty="0"/>
          </a:p>
          <a:p>
            <a:endParaRPr kumimoji="1"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zh-CN" altLang="en-US" dirty="0"/>
              <a:t>可以观测到随着轮数增加</a:t>
            </a:r>
            <a:r>
              <a:rPr kumimoji="1" lang="en-US" altLang="zh-CN" dirty="0"/>
              <a:t>dialogue</a:t>
            </a:r>
            <a:r>
              <a:rPr kumimoji="1" lang="zh-CN" altLang="en-US" dirty="0"/>
              <a:t> </a:t>
            </a:r>
            <a:r>
              <a:rPr kumimoji="1" lang="en-US" altLang="zh-CN" dirty="0"/>
              <a:t>history</a:t>
            </a:r>
            <a:r>
              <a:rPr kumimoji="1" lang="zh-CN" altLang="en-US" dirty="0"/>
              <a:t>的分数逐渐上升，</a:t>
            </a:r>
            <a:r>
              <a:rPr kumimoji="1" lang="en-US" altLang="zh-CN" dirty="0"/>
              <a:t>current</a:t>
            </a:r>
            <a:r>
              <a:rPr kumimoji="1" lang="zh-CN" altLang="en-US" dirty="0"/>
              <a:t> </a:t>
            </a:r>
            <a:r>
              <a:rPr kumimoji="1" lang="en-US" altLang="zh-CN" dirty="0"/>
              <a:t>utterance</a:t>
            </a:r>
            <a:r>
              <a:rPr kumimoji="1" lang="zh-CN" altLang="en-US" dirty="0"/>
              <a:t>的分数逐渐下降。说明每一轮的对话在对对话历史提供的信息做补充，并且第一轮句子包含了最多的信息。</a:t>
            </a:r>
            <a:r>
              <a:rPr kumimoji="1" lang="en-US" altLang="zh-CN" dirty="0"/>
              <a:t>Topographic</a:t>
            </a:r>
            <a:r>
              <a:rPr kumimoji="1" lang="zh-CN" altLang="en-US" dirty="0"/>
              <a:t> </a:t>
            </a:r>
            <a:r>
              <a:rPr kumimoji="1" lang="en-US" altLang="zh-CN" dirty="0"/>
              <a:t>similarity</a:t>
            </a:r>
            <a:r>
              <a:rPr kumimoji="1" lang="zh-CN" altLang="en-US" dirty="0"/>
              <a:t> 作为一个组成性指标，它较高的分数证明了涌现语言有效的对任务关联的特征进行了组合。</a:t>
            </a:r>
            <a:endParaRPr kumimoji="1" lang="en-US" altLang="zh-CN" dirty="0"/>
          </a:p>
          <a:p>
            <a:endParaRPr kumimoji="1" lang="zh-CN" altLang="en-US" dirty="0"/>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42</a:t>
            </a:fld>
            <a:endParaRPr kumimoji="1" lang="zh-CN" altLang="en-US"/>
          </a:p>
        </p:txBody>
      </p:sp>
    </p:spTree>
    <p:extLst>
      <p:ext uri="{BB962C8B-B14F-4D97-AF65-F5344CB8AC3E}">
        <p14:creationId xmlns:p14="http://schemas.microsoft.com/office/powerpoint/2010/main" val="2270710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多智能体交互在其中扮演了重要角色</a:t>
            </a:r>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3</a:t>
            </a:fld>
            <a:endParaRPr kumimoji="1" lang="zh-CN" altLang="en-US"/>
          </a:p>
        </p:txBody>
      </p:sp>
    </p:spTree>
    <p:extLst>
      <p:ext uri="{BB962C8B-B14F-4D97-AF65-F5344CB8AC3E}">
        <p14:creationId xmlns:p14="http://schemas.microsoft.com/office/powerpoint/2010/main" val="9301403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4</a:t>
            </a:fld>
            <a:endParaRPr kumimoji="1" lang="zh-CN" altLang="en-US"/>
          </a:p>
        </p:txBody>
      </p:sp>
    </p:spTree>
    <p:extLst>
      <p:ext uri="{BB962C8B-B14F-4D97-AF65-F5344CB8AC3E}">
        <p14:creationId xmlns:p14="http://schemas.microsoft.com/office/powerpoint/2010/main" val="11781215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本文关注于。。。说完后讲：</a:t>
            </a:r>
            <a:endParaRPr kumimoji="1" lang="en-US" altLang="zh-CN" dirty="0"/>
          </a:p>
          <a:p>
            <a:pPr marL="228600" indent="-228600">
              <a:buAutoNum type="arabicPeriod"/>
            </a:pPr>
            <a:r>
              <a:rPr kumimoji="1" lang="zh-CN" altLang="en-US" dirty="0"/>
              <a:t>多轮对话中，。。。</a:t>
            </a:r>
            <a:endParaRPr kumimoji="1" lang="en-US" altLang="zh-CN" dirty="0"/>
          </a:p>
          <a:p>
            <a:pPr marL="228600" indent="-228600">
              <a:buAutoNum type="arabicPeriod"/>
            </a:pPr>
            <a:r>
              <a:rPr kumimoji="1" lang="zh-CN" altLang="en-US" dirty="0"/>
              <a:t>任务导向型对话中，。。。</a:t>
            </a:r>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5</a:t>
            </a:fld>
            <a:endParaRPr kumimoji="1" lang="zh-CN" altLang="en-US"/>
          </a:p>
        </p:txBody>
      </p:sp>
    </p:spTree>
    <p:extLst>
      <p:ext uri="{BB962C8B-B14F-4D97-AF65-F5344CB8AC3E}">
        <p14:creationId xmlns:p14="http://schemas.microsoft.com/office/powerpoint/2010/main" val="633592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再画一个柱状图来展示</a:t>
            </a:r>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7</a:t>
            </a:fld>
            <a:endParaRPr kumimoji="1" lang="zh-CN" altLang="en-US"/>
          </a:p>
        </p:txBody>
      </p:sp>
    </p:spTree>
    <p:extLst>
      <p:ext uri="{BB962C8B-B14F-4D97-AF65-F5344CB8AC3E}">
        <p14:creationId xmlns:p14="http://schemas.microsoft.com/office/powerpoint/2010/main" val="2365231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最基础</a:t>
            </a:r>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8</a:t>
            </a:fld>
            <a:endParaRPr kumimoji="1" lang="zh-CN" altLang="en-US"/>
          </a:p>
        </p:txBody>
      </p:sp>
    </p:spTree>
    <p:extLst>
      <p:ext uri="{BB962C8B-B14F-4D97-AF65-F5344CB8AC3E}">
        <p14:creationId xmlns:p14="http://schemas.microsoft.com/office/powerpoint/2010/main" val="2848545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在静态单轮的场景下进一步衍生出了静态多轮</a:t>
            </a:r>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9</a:t>
            </a:fld>
            <a:endParaRPr kumimoji="1" lang="zh-CN" altLang="en-US"/>
          </a:p>
        </p:txBody>
      </p:sp>
    </p:spTree>
    <p:extLst>
      <p:ext uri="{BB962C8B-B14F-4D97-AF65-F5344CB8AC3E}">
        <p14:creationId xmlns:p14="http://schemas.microsoft.com/office/powerpoint/2010/main" val="7919196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静态单轮的基础上进一步衍生出了</a:t>
            </a:r>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10</a:t>
            </a:fld>
            <a:endParaRPr kumimoji="1" lang="zh-CN" altLang="en-US"/>
          </a:p>
        </p:txBody>
      </p:sp>
    </p:spTree>
    <p:extLst>
      <p:ext uri="{BB962C8B-B14F-4D97-AF65-F5344CB8AC3E}">
        <p14:creationId xmlns:p14="http://schemas.microsoft.com/office/powerpoint/2010/main" val="342520751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这种是最接近真实场景的，但是也是研究的最少的</a:t>
            </a:r>
          </a:p>
        </p:txBody>
      </p:sp>
      <p:sp>
        <p:nvSpPr>
          <p:cNvPr id="4" name="灯片编号占位符 3"/>
          <p:cNvSpPr>
            <a:spLocks noGrp="1"/>
          </p:cNvSpPr>
          <p:nvPr>
            <p:ph type="sldNum" sz="quarter" idx="5"/>
          </p:nvPr>
        </p:nvSpPr>
        <p:spPr/>
        <p:txBody>
          <a:bodyPr/>
          <a:lstStyle/>
          <a:p>
            <a:fld id="{0056E5C3-B481-8747-8645-C7898B8FBF12}" type="slidenum">
              <a:rPr kumimoji="1" lang="zh-CN" altLang="en-US" smtClean="0"/>
              <a:t>11</a:t>
            </a:fld>
            <a:endParaRPr kumimoji="1" lang="zh-CN" altLang="en-US"/>
          </a:p>
        </p:txBody>
      </p:sp>
    </p:spTree>
    <p:extLst>
      <p:ext uri="{BB962C8B-B14F-4D97-AF65-F5344CB8AC3E}">
        <p14:creationId xmlns:p14="http://schemas.microsoft.com/office/powerpoint/2010/main" val="27773649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FEC2EF-8618-48A4-83AD-07D0BC72933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219FFFE-B110-4E9B-8260-3CB7FA2DAD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7EB4A9EC-B8CD-443B-9CFF-8824D2C2285C}"/>
              </a:ext>
            </a:extLst>
          </p:cNvPr>
          <p:cNvSpPr>
            <a:spLocks noGrp="1"/>
          </p:cNvSpPr>
          <p:nvPr>
            <p:ph type="dt" sz="half" idx="10"/>
          </p:nvPr>
        </p:nvSpPr>
        <p:spPr/>
        <p:txBody>
          <a:bodyPr/>
          <a:lstStyle/>
          <a:p>
            <a:fld id="{B499C06B-AFE6-5545-B7AB-4221EB26C508}" type="datetime1">
              <a:rPr lang="zh-CN" altLang="en-US" smtClean="0"/>
              <a:t>2024/5/29</a:t>
            </a:fld>
            <a:endParaRPr lang="zh-CN" altLang="en-US"/>
          </a:p>
        </p:txBody>
      </p:sp>
      <p:sp>
        <p:nvSpPr>
          <p:cNvPr id="5" name="页脚占位符 4">
            <a:extLst>
              <a:ext uri="{FF2B5EF4-FFF2-40B4-BE49-F238E27FC236}">
                <a16:creationId xmlns:a16="http://schemas.microsoft.com/office/drawing/2014/main" id="{9FDF557D-E7EB-4162-AA16-E55C73B65B7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D5AFB04-2DB7-4239-B3D1-F3416CFDAF4C}"/>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1713894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7CB4AD-07B6-4E2B-8382-52689A54B2FC}"/>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5D3198D5-26B8-4214-A536-E2D7F5802AB5}"/>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F7B581B7-F533-4560-83C3-DEFB4C641EFA}"/>
              </a:ext>
            </a:extLst>
          </p:cNvPr>
          <p:cNvSpPr>
            <a:spLocks noGrp="1"/>
          </p:cNvSpPr>
          <p:nvPr>
            <p:ph type="dt" sz="half" idx="10"/>
          </p:nvPr>
        </p:nvSpPr>
        <p:spPr/>
        <p:txBody>
          <a:bodyPr/>
          <a:lstStyle/>
          <a:p>
            <a:fld id="{EC3D03F7-3DDE-1044-AB32-1E8C25E553D0}" type="datetime1">
              <a:rPr lang="zh-CN" altLang="en-US" smtClean="0"/>
              <a:t>2024/5/29</a:t>
            </a:fld>
            <a:endParaRPr lang="zh-CN" altLang="en-US"/>
          </a:p>
        </p:txBody>
      </p:sp>
      <p:sp>
        <p:nvSpPr>
          <p:cNvPr id="5" name="页脚占位符 4">
            <a:extLst>
              <a:ext uri="{FF2B5EF4-FFF2-40B4-BE49-F238E27FC236}">
                <a16:creationId xmlns:a16="http://schemas.microsoft.com/office/drawing/2014/main" id="{E10DB2D4-4CC6-4ED2-B47D-487B9CE3874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A6C5D891-4877-4254-BB52-D4E83061FB0B}"/>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17596210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B1024340-22AE-4E4D-B553-B90A0DCBB29A}"/>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0617BC20-2CD6-4BF5-B67A-EB53EBA7511C}"/>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358081B-02C9-4465-A7C8-0A1C167A9AE4}"/>
              </a:ext>
            </a:extLst>
          </p:cNvPr>
          <p:cNvSpPr>
            <a:spLocks noGrp="1"/>
          </p:cNvSpPr>
          <p:nvPr>
            <p:ph type="dt" sz="half" idx="10"/>
          </p:nvPr>
        </p:nvSpPr>
        <p:spPr/>
        <p:txBody>
          <a:bodyPr/>
          <a:lstStyle/>
          <a:p>
            <a:fld id="{741D1330-46C5-FD4E-AA34-E247733B9F0D}" type="datetime1">
              <a:rPr lang="zh-CN" altLang="en-US" smtClean="0"/>
              <a:t>2024/5/29</a:t>
            </a:fld>
            <a:endParaRPr lang="zh-CN" altLang="en-US"/>
          </a:p>
        </p:txBody>
      </p:sp>
      <p:sp>
        <p:nvSpPr>
          <p:cNvPr id="5" name="页脚占位符 4">
            <a:extLst>
              <a:ext uri="{FF2B5EF4-FFF2-40B4-BE49-F238E27FC236}">
                <a16:creationId xmlns:a16="http://schemas.microsoft.com/office/drawing/2014/main" id="{F9675A1D-FBCC-40CA-A2BC-AB7121EE1F3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4EC1E8F-E20D-4E48-BA34-4267BF010735}"/>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478441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C6F7AA2-BD69-486A-9F7F-20DFCC38C2B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B56933C-9733-4348-A1ED-8D551026BFEB}"/>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205C009-6A26-4F62-A1FB-6A5C5C475BED}"/>
              </a:ext>
            </a:extLst>
          </p:cNvPr>
          <p:cNvSpPr>
            <a:spLocks noGrp="1"/>
          </p:cNvSpPr>
          <p:nvPr>
            <p:ph type="dt" sz="half" idx="10"/>
          </p:nvPr>
        </p:nvSpPr>
        <p:spPr/>
        <p:txBody>
          <a:bodyPr/>
          <a:lstStyle/>
          <a:p>
            <a:fld id="{13F87594-A3DD-3049-977B-99327AEC8101}" type="datetime1">
              <a:rPr lang="zh-CN" altLang="en-US" smtClean="0"/>
              <a:t>2024/5/29</a:t>
            </a:fld>
            <a:endParaRPr lang="zh-CN" altLang="en-US"/>
          </a:p>
        </p:txBody>
      </p:sp>
      <p:sp>
        <p:nvSpPr>
          <p:cNvPr id="5" name="页脚占位符 4">
            <a:extLst>
              <a:ext uri="{FF2B5EF4-FFF2-40B4-BE49-F238E27FC236}">
                <a16:creationId xmlns:a16="http://schemas.microsoft.com/office/drawing/2014/main" id="{91CDF743-A6EE-443A-BE52-AC95458C288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09B471-2221-480A-AA25-5ED78B1BCBB0}"/>
              </a:ext>
            </a:extLst>
          </p:cNvPr>
          <p:cNvSpPr>
            <a:spLocks noGrp="1"/>
          </p:cNvSpPr>
          <p:nvPr>
            <p:ph type="sldNum" sz="quarter" idx="12"/>
          </p:nvPr>
        </p:nvSpPr>
        <p:spPr/>
        <p:txBody>
          <a:bodyPr/>
          <a:lstStyle>
            <a:lvl1pPr>
              <a:defRPr sz="1400" b="1">
                <a:solidFill>
                  <a:schemeClr val="tx1"/>
                </a:solidFill>
              </a:defRPr>
            </a:lvl1pPr>
          </a:lstStyle>
          <a:p>
            <a:fld id="{36CD7EB2-8BC9-43B5-9B4D-70093A545BDE}" type="slidenum">
              <a:rPr lang="zh-CN" altLang="en-US" smtClean="0"/>
              <a:pPr/>
              <a:t>‹#›</a:t>
            </a:fld>
            <a:endParaRPr lang="zh-CN" altLang="en-US" dirty="0"/>
          </a:p>
        </p:txBody>
      </p:sp>
    </p:spTree>
    <p:extLst>
      <p:ext uri="{BB962C8B-B14F-4D97-AF65-F5344CB8AC3E}">
        <p14:creationId xmlns:p14="http://schemas.microsoft.com/office/powerpoint/2010/main" val="29188565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8ED0427-54F7-4664-BBBA-304299343915}"/>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E191338-AAE2-44E8-BA33-7A5FBB510DB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3FEA3F70-D5FA-47FD-8F3E-A051EAFC9EC4}"/>
              </a:ext>
            </a:extLst>
          </p:cNvPr>
          <p:cNvSpPr>
            <a:spLocks noGrp="1"/>
          </p:cNvSpPr>
          <p:nvPr>
            <p:ph type="dt" sz="half" idx="10"/>
          </p:nvPr>
        </p:nvSpPr>
        <p:spPr/>
        <p:txBody>
          <a:bodyPr/>
          <a:lstStyle/>
          <a:p>
            <a:fld id="{1075ABBD-C20E-6E42-ADF0-46F262066FDF}" type="datetime1">
              <a:rPr lang="zh-CN" altLang="en-US" smtClean="0"/>
              <a:t>2024/5/29</a:t>
            </a:fld>
            <a:endParaRPr lang="zh-CN" altLang="en-US"/>
          </a:p>
        </p:txBody>
      </p:sp>
      <p:sp>
        <p:nvSpPr>
          <p:cNvPr id="5" name="页脚占位符 4">
            <a:extLst>
              <a:ext uri="{FF2B5EF4-FFF2-40B4-BE49-F238E27FC236}">
                <a16:creationId xmlns:a16="http://schemas.microsoft.com/office/drawing/2014/main" id="{68D99179-A1EF-4016-B342-E75606B9A17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E26E140-784C-429B-8AEB-30E1C6EA57C2}"/>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58933682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2BE677F-CFDC-4DB2-910A-6B0DE2BFA19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70177787-2D9E-4B75-9C12-2F3E582CBE92}"/>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2B619BEA-99DD-47A1-9784-832405F0B538}"/>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FCF9B706-3958-49D9-9D4C-369723803D08}"/>
              </a:ext>
            </a:extLst>
          </p:cNvPr>
          <p:cNvSpPr>
            <a:spLocks noGrp="1"/>
          </p:cNvSpPr>
          <p:nvPr>
            <p:ph type="dt" sz="half" idx="10"/>
          </p:nvPr>
        </p:nvSpPr>
        <p:spPr/>
        <p:txBody>
          <a:bodyPr/>
          <a:lstStyle/>
          <a:p>
            <a:fld id="{EFE37817-92F7-F742-959A-14042FF2527D}" type="datetime1">
              <a:rPr lang="zh-CN" altLang="en-US" smtClean="0"/>
              <a:t>2024/5/29</a:t>
            </a:fld>
            <a:endParaRPr lang="zh-CN" altLang="en-US"/>
          </a:p>
        </p:txBody>
      </p:sp>
      <p:sp>
        <p:nvSpPr>
          <p:cNvPr id="6" name="页脚占位符 5">
            <a:extLst>
              <a:ext uri="{FF2B5EF4-FFF2-40B4-BE49-F238E27FC236}">
                <a16:creationId xmlns:a16="http://schemas.microsoft.com/office/drawing/2014/main" id="{1B9D8AAE-E723-4F70-B041-1D7F2072857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68011B-3E81-41D2-BDE6-325D24619321}"/>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0670669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F610CA-F084-4494-A8B7-529A325F9242}"/>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F00F6E2-7419-4762-869B-DDD2AF897F8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33A2A299-6F36-422A-BE66-77311721BB35}"/>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311713B-7190-431A-BEDF-127AA360822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6C4E015-53F4-4B6C-8069-A740218A2C0B}"/>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D41CD8F-46D9-43CE-8E27-464A4B8DDF72}"/>
              </a:ext>
            </a:extLst>
          </p:cNvPr>
          <p:cNvSpPr>
            <a:spLocks noGrp="1"/>
          </p:cNvSpPr>
          <p:nvPr>
            <p:ph type="dt" sz="half" idx="10"/>
          </p:nvPr>
        </p:nvSpPr>
        <p:spPr/>
        <p:txBody>
          <a:bodyPr/>
          <a:lstStyle/>
          <a:p>
            <a:fld id="{B1672260-70E6-7E4E-AA4B-473493E8D808}" type="datetime1">
              <a:rPr lang="zh-CN" altLang="en-US" smtClean="0"/>
              <a:t>2024/5/29</a:t>
            </a:fld>
            <a:endParaRPr lang="zh-CN" altLang="en-US"/>
          </a:p>
        </p:txBody>
      </p:sp>
      <p:sp>
        <p:nvSpPr>
          <p:cNvPr id="8" name="页脚占位符 7">
            <a:extLst>
              <a:ext uri="{FF2B5EF4-FFF2-40B4-BE49-F238E27FC236}">
                <a16:creationId xmlns:a16="http://schemas.microsoft.com/office/drawing/2014/main" id="{269CD1FA-EC0C-4A3B-ACC5-5C02B12B5B70}"/>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EFFBE0A-9075-4C0B-A182-B2AB9E9E449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7325896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6A543-A2A8-49FA-94BE-818F9B5BAEA1}"/>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31C74D57-2BCF-429A-8E23-F43BD115863E}"/>
              </a:ext>
            </a:extLst>
          </p:cNvPr>
          <p:cNvSpPr>
            <a:spLocks noGrp="1"/>
          </p:cNvSpPr>
          <p:nvPr>
            <p:ph type="dt" sz="half" idx="10"/>
          </p:nvPr>
        </p:nvSpPr>
        <p:spPr/>
        <p:txBody>
          <a:bodyPr/>
          <a:lstStyle/>
          <a:p>
            <a:fld id="{710F9EF9-0286-2943-9236-958B1D459486}" type="datetime1">
              <a:rPr lang="zh-CN" altLang="en-US" smtClean="0"/>
              <a:t>2024/5/29</a:t>
            </a:fld>
            <a:endParaRPr lang="zh-CN" altLang="en-US"/>
          </a:p>
        </p:txBody>
      </p:sp>
      <p:sp>
        <p:nvSpPr>
          <p:cNvPr id="4" name="页脚占位符 3">
            <a:extLst>
              <a:ext uri="{FF2B5EF4-FFF2-40B4-BE49-F238E27FC236}">
                <a16:creationId xmlns:a16="http://schemas.microsoft.com/office/drawing/2014/main" id="{79A0AA01-AE65-422E-935B-4B09AE2CAF2D}"/>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18602CC2-0E2F-4BF1-8C5C-22DD00FE565C}"/>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2847990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FA579316-C4B7-4886-81D6-CDB140BDD8F4}"/>
              </a:ext>
            </a:extLst>
          </p:cNvPr>
          <p:cNvSpPr>
            <a:spLocks noGrp="1"/>
          </p:cNvSpPr>
          <p:nvPr>
            <p:ph type="dt" sz="half" idx="10"/>
          </p:nvPr>
        </p:nvSpPr>
        <p:spPr/>
        <p:txBody>
          <a:bodyPr/>
          <a:lstStyle/>
          <a:p>
            <a:fld id="{E6F9CC34-156B-1D40-A535-177B8D856A58}" type="datetime1">
              <a:rPr lang="zh-CN" altLang="en-US" smtClean="0"/>
              <a:t>2024/5/29</a:t>
            </a:fld>
            <a:endParaRPr lang="zh-CN" altLang="en-US"/>
          </a:p>
        </p:txBody>
      </p:sp>
      <p:sp>
        <p:nvSpPr>
          <p:cNvPr id="3" name="页脚占位符 2">
            <a:extLst>
              <a:ext uri="{FF2B5EF4-FFF2-40B4-BE49-F238E27FC236}">
                <a16:creationId xmlns:a16="http://schemas.microsoft.com/office/drawing/2014/main" id="{4FD9E33D-D5BF-4499-8636-07B2E6E64724}"/>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0158519-2445-465F-9F91-8EC63EE1F78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33501938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7FE81C-2185-4397-B304-B9F5D25BA59D}"/>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E793E0CA-F418-4FAF-A0D4-967E4647B57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7F7CD0A-62A4-472A-9CED-81375991586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CB5A5D44-E455-47D0-B561-0036A95C862E}"/>
              </a:ext>
            </a:extLst>
          </p:cNvPr>
          <p:cNvSpPr>
            <a:spLocks noGrp="1"/>
          </p:cNvSpPr>
          <p:nvPr>
            <p:ph type="dt" sz="half" idx="10"/>
          </p:nvPr>
        </p:nvSpPr>
        <p:spPr/>
        <p:txBody>
          <a:bodyPr/>
          <a:lstStyle/>
          <a:p>
            <a:fld id="{69379D89-1C23-4B4D-84D5-BC2ACD9C9020}" type="datetime1">
              <a:rPr lang="zh-CN" altLang="en-US" smtClean="0"/>
              <a:t>2024/5/29</a:t>
            </a:fld>
            <a:endParaRPr lang="zh-CN" altLang="en-US"/>
          </a:p>
        </p:txBody>
      </p:sp>
      <p:sp>
        <p:nvSpPr>
          <p:cNvPr id="6" name="页脚占位符 5">
            <a:extLst>
              <a:ext uri="{FF2B5EF4-FFF2-40B4-BE49-F238E27FC236}">
                <a16:creationId xmlns:a16="http://schemas.microsoft.com/office/drawing/2014/main" id="{920464E3-085B-4B74-B86B-16C40A60BBC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FAF5C96-86BB-48BC-86CA-5D316FDDE997}"/>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13439508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386FE26-B9A5-44E2-8CC5-32EA1EE41C8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4C92D4CA-1AAB-4312-96B8-CC2852A16E6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1BEFEA9F-8DF2-4258-A532-73CFA4E37BB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0C050DEF-3766-4343-9E6A-DB7EF2F094A4}"/>
              </a:ext>
            </a:extLst>
          </p:cNvPr>
          <p:cNvSpPr>
            <a:spLocks noGrp="1"/>
          </p:cNvSpPr>
          <p:nvPr>
            <p:ph type="dt" sz="half" idx="10"/>
          </p:nvPr>
        </p:nvSpPr>
        <p:spPr/>
        <p:txBody>
          <a:bodyPr/>
          <a:lstStyle/>
          <a:p>
            <a:fld id="{1E5AA4CA-BD0F-994B-8205-1C1DEF921C16}" type="datetime1">
              <a:rPr lang="zh-CN" altLang="en-US" smtClean="0"/>
              <a:t>2024/5/29</a:t>
            </a:fld>
            <a:endParaRPr lang="zh-CN" altLang="en-US"/>
          </a:p>
        </p:txBody>
      </p:sp>
      <p:sp>
        <p:nvSpPr>
          <p:cNvPr id="6" name="页脚占位符 5">
            <a:extLst>
              <a:ext uri="{FF2B5EF4-FFF2-40B4-BE49-F238E27FC236}">
                <a16:creationId xmlns:a16="http://schemas.microsoft.com/office/drawing/2014/main" id="{18036E70-A973-46B8-8E9C-B7B0B8140D7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CF09123F-19FE-4A17-9F0B-6732786AC20D}"/>
              </a:ext>
            </a:extLst>
          </p:cNvPr>
          <p:cNvSpPr>
            <a:spLocks noGrp="1"/>
          </p:cNvSpPr>
          <p:nvPr>
            <p:ph type="sldNum" sz="quarter" idx="12"/>
          </p:nvPr>
        </p:nvSpPr>
        <p:spPr/>
        <p:txBody>
          <a:body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038612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497433B6-3CB5-4D65-82B5-C46BADE7E1B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CDFAC01E-A8BD-45A8-8933-50158DF6108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BBD2B0-D511-46E2-B6DA-C7FF2899182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76C49CB-EC21-3240-AD61-61C80594E4B7}" type="datetime1">
              <a:rPr lang="zh-CN" altLang="en-US" smtClean="0"/>
              <a:t>2024/5/29</a:t>
            </a:fld>
            <a:endParaRPr lang="zh-CN" altLang="en-US"/>
          </a:p>
        </p:txBody>
      </p:sp>
      <p:sp>
        <p:nvSpPr>
          <p:cNvPr id="5" name="页脚占位符 4">
            <a:extLst>
              <a:ext uri="{FF2B5EF4-FFF2-40B4-BE49-F238E27FC236}">
                <a16:creationId xmlns:a16="http://schemas.microsoft.com/office/drawing/2014/main" id="{0802FF40-CDF5-43F6-93A9-55A56304826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DD4F12D3-3488-42E9-8D90-EE265D8F074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6CD7EB2-8BC9-43B5-9B4D-70093A545BDE}" type="slidenum">
              <a:rPr lang="zh-CN" altLang="en-US" smtClean="0"/>
              <a:t>‹#›</a:t>
            </a:fld>
            <a:endParaRPr lang="zh-CN" altLang="en-US"/>
          </a:p>
        </p:txBody>
      </p:sp>
    </p:spTree>
    <p:extLst>
      <p:ext uri="{BB962C8B-B14F-4D97-AF65-F5344CB8AC3E}">
        <p14:creationId xmlns:p14="http://schemas.microsoft.com/office/powerpoint/2010/main" val="25716684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8.GIF"/></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1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image" Target="../media/image4.jpg"/><Relationship Id="rId1" Type="http://schemas.openxmlformats.org/officeDocument/2006/relationships/slideLayout" Target="../slideLayouts/slideLayout2.xml"/><Relationship Id="rId4" Type="http://schemas.openxmlformats.org/officeDocument/2006/relationships/image" Target="../media/image220.png"/></Relationships>
</file>

<file path=ppt/slides/_rels/slide27.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2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32.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7.jpeg"/><Relationship Id="rId5" Type="http://schemas.openxmlformats.org/officeDocument/2006/relationships/image" Target="../media/image6.jpeg"/><Relationship Id="rId10" Type="http://schemas.openxmlformats.org/officeDocument/2006/relationships/image" Target="../media/image11.png"/><Relationship Id="rId4" Type="http://schemas.openxmlformats.org/officeDocument/2006/relationships/image" Target="../media/image5.jpe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4.jpg"/><Relationship Id="rId1" Type="http://schemas.openxmlformats.org/officeDocument/2006/relationships/slideLayout" Target="../slideLayouts/slideLayout2.xml"/><Relationship Id="rId5" Type="http://schemas.openxmlformats.org/officeDocument/2006/relationships/image" Target="../media/image29.emf"/><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4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6.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9.sv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50.jpg"/></Relationships>
</file>

<file path=ppt/slides/_rels/slide51.xml.rels><?xml version="1.0" encoding="UTF-8" standalone="yes"?>
<Relationships xmlns="http://schemas.openxmlformats.org/package/2006/relationships"><Relationship Id="rId8" Type="http://schemas.openxmlformats.org/officeDocument/2006/relationships/image" Target="../media/image56.png"/><Relationship Id="rId13" Type="http://schemas.openxmlformats.org/officeDocument/2006/relationships/image" Target="../media/image61.svg"/><Relationship Id="rId3" Type="http://schemas.openxmlformats.org/officeDocument/2006/relationships/image" Target="../media/image47.png"/><Relationship Id="rId7" Type="http://schemas.openxmlformats.org/officeDocument/2006/relationships/image" Target="../media/image55.svg"/><Relationship Id="rId12" Type="http://schemas.openxmlformats.org/officeDocument/2006/relationships/image" Target="../media/image60.png"/><Relationship Id="rId2" Type="http://schemas.openxmlformats.org/officeDocument/2006/relationships/image" Target="../media/image51.jpg"/><Relationship Id="rId1" Type="http://schemas.openxmlformats.org/officeDocument/2006/relationships/slideLayout" Target="../slideLayouts/slideLayout2.xml"/><Relationship Id="rId6" Type="http://schemas.openxmlformats.org/officeDocument/2006/relationships/image" Target="../media/image54.png"/><Relationship Id="rId11" Type="http://schemas.openxmlformats.org/officeDocument/2006/relationships/image" Target="../media/image59.svg"/><Relationship Id="rId5" Type="http://schemas.openxmlformats.org/officeDocument/2006/relationships/image" Target="../media/image53.svg"/><Relationship Id="rId15" Type="http://schemas.openxmlformats.org/officeDocument/2006/relationships/image" Target="../media/image63.svg"/><Relationship Id="rId10" Type="http://schemas.openxmlformats.org/officeDocument/2006/relationships/image" Target="../media/image58.png"/><Relationship Id="rId4" Type="http://schemas.openxmlformats.org/officeDocument/2006/relationships/image" Target="../media/image52.png"/><Relationship Id="rId9" Type="http://schemas.openxmlformats.org/officeDocument/2006/relationships/image" Target="../media/image57.svg"/><Relationship Id="rId14" Type="http://schemas.openxmlformats.org/officeDocument/2006/relationships/image" Target="../media/image62.png"/></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4.jpg"/><Relationship Id="rId1" Type="http://schemas.openxmlformats.org/officeDocument/2006/relationships/slideLayout" Target="../slideLayouts/slideLayout2.xml"/><Relationship Id="rId6" Type="http://schemas.openxmlformats.org/officeDocument/2006/relationships/image" Target="../media/image66.svg"/><Relationship Id="rId5" Type="http://schemas.openxmlformats.org/officeDocument/2006/relationships/image" Target="../media/image65.png"/><Relationship Id="rId4" Type="http://schemas.openxmlformats.org/officeDocument/2006/relationships/chart" Target="../charts/chart1.xml"/></Relationships>
</file>

<file path=ppt/slides/_rels/slide53.xml.rels><?xml version="1.0" encoding="UTF-8" standalone="yes"?>
<Relationships xmlns="http://schemas.openxmlformats.org/package/2006/relationships"><Relationship Id="rId3" Type="http://schemas.openxmlformats.org/officeDocument/2006/relationships/image" Target="../media/image68.svg"/><Relationship Id="rId2" Type="http://schemas.openxmlformats.org/officeDocument/2006/relationships/image" Target="../media/image67.png"/><Relationship Id="rId1" Type="http://schemas.openxmlformats.org/officeDocument/2006/relationships/slideLayout" Target="../slideLayouts/slideLayout2.xml"/><Relationship Id="rId4" Type="http://schemas.openxmlformats.org/officeDocument/2006/relationships/image" Target="../media/image69.jpg"/></Relationships>
</file>

<file path=ppt/slides/_rels/slide54.xml.rels><?xml version="1.0" encoding="UTF-8" standalone="yes"?>
<Relationships xmlns="http://schemas.openxmlformats.org/package/2006/relationships"><Relationship Id="rId3" Type="http://schemas.openxmlformats.org/officeDocument/2006/relationships/image" Target="../media/image47.png"/><Relationship Id="rId7" Type="http://schemas.openxmlformats.org/officeDocument/2006/relationships/image" Target="../media/image74.svg"/><Relationship Id="rId2" Type="http://schemas.openxmlformats.org/officeDocument/2006/relationships/image" Target="../media/image70.jp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svg"/><Relationship Id="rId4" Type="http://schemas.openxmlformats.org/officeDocument/2006/relationships/image" Target="../media/image71.png"/></Relationships>
</file>

<file path=ppt/slides/_rels/slide55.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5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78.jpg"/><Relationship Id="rId1" Type="http://schemas.openxmlformats.org/officeDocument/2006/relationships/slideLayout" Target="../slideLayouts/slideLayout2.xml"/><Relationship Id="rId4" Type="http://schemas.openxmlformats.org/officeDocument/2006/relationships/chart" Target="../charts/chart2.xml"/></Relationships>
</file>

<file path=ppt/slides/_rels/slide57.xml.rels><?xml version="1.0" encoding="UTF-8" standalone="yes"?>
<Relationships xmlns="http://schemas.openxmlformats.org/package/2006/relationships"><Relationship Id="rId3" Type="http://schemas.openxmlformats.org/officeDocument/2006/relationships/image" Target="../media/image80.svg"/><Relationship Id="rId2" Type="http://schemas.openxmlformats.org/officeDocument/2006/relationships/image" Target="../media/image79.png"/><Relationship Id="rId1" Type="http://schemas.openxmlformats.org/officeDocument/2006/relationships/slideLayout" Target="../slideLayouts/slideLayout2.xml"/><Relationship Id="rId4" Type="http://schemas.openxmlformats.org/officeDocument/2006/relationships/image" Target="../media/image81.jpg"/></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A1C550B2-CBAF-4418-AED3-E07507CD9289}"/>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WatercolorSponge/>
                    </a14:imgEffect>
                  </a14:imgLayer>
                </a14:imgProps>
              </a:ext>
              <a:ext uri="{28A0092B-C50C-407E-A947-70E740481C1C}">
                <a14:useLocalDpi xmlns:a14="http://schemas.microsoft.com/office/drawing/2010/main" val="0"/>
              </a:ext>
            </a:extLst>
          </a:blip>
          <a:srcRect t="4982" r="14708" b="10728"/>
          <a:stretch/>
        </p:blipFill>
        <p:spPr>
          <a:xfrm>
            <a:off x="1793132" y="1"/>
            <a:ext cx="10398868" cy="6857999"/>
          </a:xfrm>
          <a:prstGeom prst="rect">
            <a:avLst/>
          </a:prstGeom>
        </p:spPr>
      </p:pic>
      <p:sp>
        <p:nvSpPr>
          <p:cNvPr id="28" name="矩形 27">
            <a:extLst>
              <a:ext uri="{FF2B5EF4-FFF2-40B4-BE49-F238E27FC236}">
                <a16:creationId xmlns:a16="http://schemas.microsoft.com/office/drawing/2014/main" id="{D72E6063-0F6D-43DC-B8D7-FF28E842750F}"/>
              </a:ext>
            </a:extLst>
          </p:cNvPr>
          <p:cNvSpPr/>
          <p:nvPr/>
        </p:nvSpPr>
        <p:spPr>
          <a:xfrm>
            <a:off x="1" y="0"/>
            <a:ext cx="6524428" cy="6858000"/>
          </a:xfrm>
          <a:prstGeom prst="rect">
            <a:avLst/>
          </a:prstGeom>
          <a:solidFill>
            <a:srgbClr val="0033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46" name="平行四边形 45">
            <a:extLst>
              <a:ext uri="{FF2B5EF4-FFF2-40B4-BE49-F238E27FC236}">
                <a16:creationId xmlns:a16="http://schemas.microsoft.com/office/drawing/2014/main" id="{961C03A4-C1C1-4F18-9E4C-B4D870228F76}"/>
              </a:ext>
            </a:extLst>
          </p:cNvPr>
          <p:cNvSpPr/>
          <p:nvPr/>
        </p:nvSpPr>
        <p:spPr>
          <a:xfrm>
            <a:off x="3752729" y="-3927"/>
            <a:ext cx="5496125" cy="6857999"/>
          </a:xfrm>
          <a:prstGeom prst="parallelogram">
            <a:avLst>
              <a:gd name="adj" fmla="val 48894"/>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47" name="组合 46">
            <a:extLst>
              <a:ext uri="{FF2B5EF4-FFF2-40B4-BE49-F238E27FC236}">
                <a16:creationId xmlns:a16="http://schemas.microsoft.com/office/drawing/2014/main" id="{3454BF2B-E59E-49F4-8828-1907899F4C50}"/>
              </a:ext>
            </a:extLst>
          </p:cNvPr>
          <p:cNvGrpSpPr/>
          <p:nvPr/>
        </p:nvGrpSpPr>
        <p:grpSpPr>
          <a:xfrm>
            <a:off x="6803126" y="2416685"/>
            <a:ext cx="2198451" cy="2198451"/>
            <a:chOff x="5437761" y="2329774"/>
            <a:chExt cx="2198451" cy="2198451"/>
          </a:xfrm>
        </p:grpSpPr>
        <p:sp>
          <p:nvSpPr>
            <p:cNvPr id="30" name="椭圆 29">
              <a:extLst>
                <a:ext uri="{FF2B5EF4-FFF2-40B4-BE49-F238E27FC236}">
                  <a16:creationId xmlns:a16="http://schemas.microsoft.com/office/drawing/2014/main" id="{F48F0AA8-3B39-4871-8B29-7596F7CFE6CC}"/>
                </a:ext>
              </a:extLst>
            </p:cNvPr>
            <p:cNvSpPr/>
            <p:nvPr/>
          </p:nvSpPr>
          <p:spPr>
            <a:xfrm>
              <a:off x="5437761" y="2329774"/>
              <a:ext cx="2198451" cy="2198451"/>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2" name="图片 31">
              <a:extLst>
                <a:ext uri="{FF2B5EF4-FFF2-40B4-BE49-F238E27FC236}">
                  <a16:creationId xmlns:a16="http://schemas.microsoft.com/office/drawing/2014/main" id="{327F4311-72F9-42A8-B592-07195B0F587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25307" y="2417320"/>
              <a:ext cx="2023358" cy="2023358"/>
            </a:xfrm>
            <a:prstGeom prst="rect">
              <a:avLst/>
            </a:prstGeom>
          </p:spPr>
        </p:pic>
      </p:grpSp>
      <p:sp>
        <p:nvSpPr>
          <p:cNvPr id="33" name="文本框 32">
            <a:extLst>
              <a:ext uri="{FF2B5EF4-FFF2-40B4-BE49-F238E27FC236}">
                <a16:creationId xmlns:a16="http://schemas.microsoft.com/office/drawing/2014/main" id="{E22516ED-7C0C-49FD-B3B8-BB2A2871AF07}"/>
              </a:ext>
            </a:extLst>
          </p:cNvPr>
          <p:cNvSpPr txBox="1"/>
          <p:nvPr/>
        </p:nvSpPr>
        <p:spPr>
          <a:xfrm>
            <a:off x="1663519" y="1818590"/>
            <a:ext cx="5386205" cy="1938992"/>
          </a:xfrm>
          <a:prstGeom prst="rect">
            <a:avLst/>
          </a:prstGeom>
          <a:noFill/>
        </p:spPr>
        <p:txBody>
          <a:bodyPr wrap="square" rtlCol="0">
            <a:spAutoFit/>
          </a:bodyPr>
          <a:lstStyle/>
          <a:p>
            <a:r>
              <a:rPr lang="zh-CN" altLang="en-US" sz="4000" dirty="0">
                <a:solidFill>
                  <a:schemeClr val="bg1"/>
                </a:solidFill>
                <a:latin typeface="方正舒体" panose="02010601030101010101" pitchFamily="2" charset="-122"/>
                <a:ea typeface="方正舒体" panose="02010601030101010101" pitchFamily="2" charset="-122"/>
              </a:rPr>
              <a:t>面向动态环境的</a:t>
            </a:r>
            <a:endParaRPr lang="en-US" altLang="zh-CN" sz="4000" dirty="0">
              <a:solidFill>
                <a:schemeClr val="bg1"/>
              </a:solidFill>
              <a:latin typeface="方正舒体" panose="02010601030101010101" pitchFamily="2" charset="-122"/>
              <a:ea typeface="方正舒体" panose="02010601030101010101" pitchFamily="2" charset="-122"/>
            </a:endParaRPr>
          </a:p>
          <a:p>
            <a:r>
              <a:rPr lang="zh-CN" altLang="en-US" sz="4000" dirty="0">
                <a:solidFill>
                  <a:schemeClr val="bg1"/>
                </a:solidFill>
                <a:latin typeface="方正舒体" panose="02010601030101010101" pitchFamily="2" charset="-122"/>
                <a:ea typeface="方正舒体" panose="02010601030101010101" pitchFamily="2" charset="-122"/>
              </a:rPr>
              <a:t>多智能体语言涌现</a:t>
            </a:r>
            <a:endParaRPr lang="en-US" altLang="zh-CN" sz="4000" dirty="0">
              <a:solidFill>
                <a:schemeClr val="bg1"/>
              </a:solidFill>
              <a:latin typeface="方正舒体" panose="02010601030101010101" pitchFamily="2" charset="-122"/>
              <a:ea typeface="方正舒体" panose="02010601030101010101" pitchFamily="2" charset="-122"/>
            </a:endParaRPr>
          </a:p>
          <a:p>
            <a:r>
              <a:rPr lang="zh-CN" altLang="en-US" sz="4000" dirty="0">
                <a:solidFill>
                  <a:schemeClr val="bg1"/>
                </a:solidFill>
                <a:latin typeface="方正舒体" panose="02010601030101010101" pitchFamily="2" charset="-122"/>
                <a:ea typeface="方正舒体" panose="02010601030101010101" pitchFamily="2" charset="-122"/>
              </a:rPr>
              <a:t>技术研究</a:t>
            </a:r>
          </a:p>
        </p:txBody>
      </p:sp>
      <p:cxnSp>
        <p:nvCxnSpPr>
          <p:cNvPr id="35" name="直接连接符 34">
            <a:extLst>
              <a:ext uri="{FF2B5EF4-FFF2-40B4-BE49-F238E27FC236}">
                <a16:creationId xmlns:a16="http://schemas.microsoft.com/office/drawing/2014/main" id="{20E2ED30-AF4D-49AF-B4BB-3C1257DB27E2}"/>
              </a:ext>
            </a:extLst>
          </p:cNvPr>
          <p:cNvCxnSpPr>
            <a:cxnSpLocks/>
          </p:cNvCxnSpPr>
          <p:nvPr/>
        </p:nvCxnSpPr>
        <p:spPr>
          <a:xfrm flipV="1">
            <a:off x="1620942" y="1605542"/>
            <a:ext cx="0" cy="2495144"/>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sp>
        <p:nvSpPr>
          <p:cNvPr id="41" name="文本框 40">
            <a:extLst>
              <a:ext uri="{FF2B5EF4-FFF2-40B4-BE49-F238E27FC236}">
                <a16:creationId xmlns:a16="http://schemas.microsoft.com/office/drawing/2014/main" id="{A45CF3B1-0799-4CDD-A94E-2928F64E1B64}"/>
              </a:ext>
            </a:extLst>
          </p:cNvPr>
          <p:cNvSpPr txBox="1"/>
          <p:nvPr/>
        </p:nvSpPr>
        <p:spPr>
          <a:xfrm>
            <a:off x="2019562" y="4892890"/>
            <a:ext cx="1733167" cy="400110"/>
          </a:xfrm>
          <a:prstGeom prst="rect">
            <a:avLst/>
          </a:prstGeom>
          <a:noFill/>
        </p:spPr>
        <p:txBody>
          <a:bodyPr wrap="non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答辩人：余涵</a:t>
            </a:r>
          </a:p>
        </p:txBody>
      </p:sp>
      <p:sp>
        <p:nvSpPr>
          <p:cNvPr id="42" name="文本框 41">
            <a:extLst>
              <a:ext uri="{FF2B5EF4-FFF2-40B4-BE49-F238E27FC236}">
                <a16:creationId xmlns:a16="http://schemas.microsoft.com/office/drawing/2014/main" id="{AA05349F-FB6C-445E-B0CB-BBF4837BCDCA}"/>
              </a:ext>
            </a:extLst>
          </p:cNvPr>
          <p:cNvSpPr txBox="1"/>
          <p:nvPr/>
        </p:nvSpPr>
        <p:spPr>
          <a:xfrm>
            <a:off x="2019562" y="5280564"/>
            <a:ext cx="2249334" cy="400110"/>
          </a:xfrm>
          <a:prstGeom prst="rect">
            <a:avLst/>
          </a:prstGeom>
          <a:noFill/>
        </p:spPr>
        <p:txBody>
          <a:bodyPr wrap="none" rtlCol="0">
            <a:spAutoFit/>
          </a:bodyPr>
          <a:lstStyle/>
          <a:p>
            <a:r>
              <a:rPr lang="zh-CN" altLang="en-US" sz="2000" b="1" dirty="0">
                <a:solidFill>
                  <a:schemeClr val="bg1"/>
                </a:solidFill>
                <a:latin typeface="黑体" panose="02010609060101010101" pitchFamily="49" charset="-122"/>
                <a:ea typeface="黑体" panose="02010609060101010101" pitchFamily="49" charset="-122"/>
              </a:rPr>
              <a:t>指导老师：袁彩霞</a:t>
            </a:r>
          </a:p>
        </p:txBody>
      </p:sp>
      <p:sp>
        <p:nvSpPr>
          <p:cNvPr id="45" name="文本框 44">
            <a:extLst>
              <a:ext uri="{FF2B5EF4-FFF2-40B4-BE49-F238E27FC236}">
                <a16:creationId xmlns:a16="http://schemas.microsoft.com/office/drawing/2014/main" id="{D9EEC4DB-D5AF-44EB-ABE1-673A005F91DB}"/>
              </a:ext>
            </a:extLst>
          </p:cNvPr>
          <p:cNvSpPr txBox="1"/>
          <p:nvPr/>
        </p:nvSpPr>
        <p:spPr>
          <a:xfrm>
            <a:off x="2019562" y="5696462"/>
            <a:ext cx="2929007" cy="369332"/>
          </a:xfrm>
          <a:prstGeom prst="rect">
            <a:avLst/>
          </a:prstGeom>
          <a:noFill/>
        </p:spPr>
        <p:txBody>
          <a:bodyPr wrap="none" rtlCol="0">
            <a:spAutoFit/>
          </a:bodyPr>
          <a:lstStyle/>
          <a:p>
            <a:r>
              <a:rPr lang="zh-CN" altLang="en-US" b="1" dirty="0">
                <a:solidFill>
                  <a:schemeClr val="bg1"/>
                </a:solidFill>
              </a:rPr>
              <a:t>答辩时间：</a:t>
            </a:r>
            <a:r>
              <a:rPr lang="en-US" altLang="zh-CN" b="1" dirty="0">
                <a:solidFill>
                  <a:schemeClr val="bg1"/>
                </a:solidFill>
              </a:rPr>
              <a:t>2024</a:t>
            </a:r>
            <a:r>
              <a:rPr lang="zh-CN" altLang="en-US" b="1" dirty="0">
                <a:solidFill>
                  <a:schemeClr val="bg1"/>
                </a:solidFill>
              </a:rPr>
              <a:t>年</a:t>
            </a:r>
            <a:r>
              <a:rPr lang="en-US" altLang="zh-CN" b="1" dirty="0">
                <a:solidFill>
                  <a:schemeClr val="bg1"/>
                </a:solidFill>
              </a:rPr>
              <a:t>5</a:t>
            </a:r>
            <a:r>
              <a:rPr lang="zh-CN" altLang="en-US" b="1" dirty="0">
                <a:solidFill>
                  <a:schemeClr val="bg1"/>
                </a:solidFill>
              </a:rPr>
              <a:t>月</a:t>
            </a:r>
            <a:r>
              <a:rPr lang="en-US" altLang="zh-CN" b="1" dirty="0">
                <a:solidFill>
                  <a:schemeClr val="bg1"/>
                </a:solidFill>
              </a:rPr>
              <a:t>30</a:t>
            </a:r>
            <a:r>
              <a:rPr lang="zh-CN" altLang="en-US" b="1" dirty="0">
                <a:solidFill>
                  <a:schemeClr val="bg1"/>
                </a:solidFill>
              </a:rPr>
              <a:t>日</a:t>
            </a:r>
          </a:p>
        </p:txBody>
      </p:sp>
      <p:pic>
        <p:nvPicPr>
          <p:cNvPr id="50" name="图片 49">
            <a:extLst>
              <a:ext uri="{FF2B5EF4-FFF2-40B4-BE49-F238E27FC236}">
                <a16:creationId xmlns:a16="http://schemas.microsoft.com/office/drawing/2014/main" id="{C16BA564-9CC1-48F7-940C-A0B3BA650B7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0942" y="4920915"/>
            <a:ext cx="350046" cy="350046"/>
          </a:xfrm>
          <a:prstGeom prst="rect">
            <a:avLst/>
          </a:prstGeom>
        </p:spPr>
      </p:pic>
      <p:pic>
        <p:nvPicPr>
          <p:cNvPr id="51" name="图片 50">
            <a:extLst>
              <a:ext uri="{FF2B5EF4-FFF2-40B4-BE49-F238E27FC236}">
                <a16:creationId xmlns:a16="http://schemas.microsoft.com/office/drawing/2014/main" id="{5EF6EE74-BB26-4999-B33D-44C3D44F2A4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0942" y="5305596"/>
            <a:ext cx="350046" cy="350046"/>
          </a:xfrm>
          <a:prstGeom prst="rect">
            <a:avLst/>
          </a:prstGeom>
        </p:spPr>
      </p:pic>
      <p:pic>
        <p:nvPicPr>
          <p:cNvPr id="52" name="图片 51">
            <a:extLst>
              <a:ext uri="{FF2B5EF4-FFF2-40B4-BE49-F238E27FC236}">
                <a16:creationId xmlns:a16="http://schemas.microsoft.com/office/drawing/2014/main" id="{483CE358-8C8C-4C33-8301-667BBE375A4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20942" y="5706105"/>
            <a:ext cx="350046" cy="350046"/>
          </a:xfrm>
          <a:prstGeom prst="rect">
            <a:avLst/>
          </a:prstGeom>
        </p:spPr>
      </p:pic>
      <p:sp>
        <p:nvSpPr>
          <p:cNvPr id="3" name="灯片编号占位符 2">
            <a:extLst>
              <a:ext uri="{FF2B5EF4-FFF2-40B4-BE49-F238E27FC236}">
                <a16:creationId xmlns:a16="http://schemas.microsoft.com/office/drawing/2014/main" id="{0FDF1692-3FF0-F9ED-0754-3328A46DC26E}"/>
              </a:ext>
            </a:extLst>
          </p:cNvPr>
          <p:cNvSpPr>
            <a:spLocks noGrp="1"/>
          </p:cNvSpPr>
          <p:nvPr>
            <p:ph type="sldNum" sz="quarter" idx="12"/>
          </p:nvPr>
        </p:nvSpPr>
        <p:spPr/>
        <p:txBody>
          <a:bodyPr/>
          <a:lstStyle/>
          <a:p>
            <a:fld id="{36CD7EB2-8BC9-43B5-9B4D-70093A545BDE}" type="slidenum">
              <a:rPr lang="zh-CN" altLang="en-US" smtClean="0"/>
              <a:t>1</a:t>
            </a:fld>
            <a:endParaRPr lang="zh-CN" altLang="en-US"/>
          </a:p>
        </p:txBody>
      </p:sp>
    </p:spTree>
    <p:extLst>
      <p:ext uri="{BB962C8B-B14F-4D97-AF65-F5344CB8AC3E}">
        <p14:creationId xmlns:p14="http://schemas.microsoft.com/office/powerpoint/2010/main" val="604055993"/>
      </p:ext>
    </p:extLst>
  </p:cSld>
  <p:clrMapOvr>
    <a:masterClrMapping/>
  </p:clrMapOvr>
  <mc:AlternateContent xmlns:mc="http://schemas.openxmlformats.org/markup-compatibility/2006">
    <mc:Choice xmlns:p14="http://schemas.microsoft.com/office/powerpoint/2010/main" Requires="p14">
      <p:transition spd="slow" p14:dur="2000" advTm="9769"/>
    </mc:Choice>
    <mc:Fallback>
      <p:transition spd="slow" advTm="9769"/>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A562CB7A-18A6-4A2F-0524-5FADE179000C}"/>
              </a:ext>
            </a:extLst>
          </p:cNvPr>
          <p:cNvSpPr txBox="1"/>
          <p:nvPr/>
        </p:nvSpPr>
        <p:spPr>
          <a:xfrm>
            <a:off x="1195726" y="340874"/>
            <a:ext cx="2954655" cy="461665"/>
          </a:xfrm>
          <a:prstGeom prst="rect">
            <a:avLst/>
          </a:prstGeom>
          <a:noFill/>
        </p:spPr>
        <p:txBody>
          <a:bodyPr wrap="none" rtlCol="0">
            <a:spAutoFit/>
          </a:bodyPr>
          <a:lstStyle/>
          <a:p>
            <a:r>
              <a:rPr kumimoji="1" lang="zh-CN" altLang="en-US" sz="2400" dirty="0"/>
              <a:t>相关工作：动态单轮</a:t>
            </a:r>
          </a:p>
        </p:txBody>
      </p:sp>
      <p:sp>
        <p:nvSpPr>
          <p:cNvPr id="3" name="文本框 2">
            <a:extLst>
              <a:ext uri="{FF2B5EF4-FFF2-40B4-BE49-F238E27FC236}">
                <a16:creationId xmlns:a16="http://schemas.microsoft.com/office/drawing/2014/main" id="{7326C192-60E2-6710-04AF-14F35D1F0E0A}"/>
              </a:ext>
            </a:extLst>
          </p:cNvPr>
          <p:cNvSpPr txBox="1"/>
          <p:nvPr/>
        </p:nvSpPr>
        <p:spPr>
          <a:xfrm>
            <a:off x="1195726" y="1143413"/>
            <a:ext cx="6532558" cy="4524315"/>
          </a:xfrm>
          <a:prstGeom prst="rect">
            <a:avLst/>
          </a:prstGeom>
          <a:noFill/>
        </p:spPr>
        <p:txBody>
          <a:bodyPr wrap="none" rtlCol="0">
            <a:spAutoFit/>
          </a:bodyPr>
          <a:lstStyle/>
          <a:p>
            <a:r>
              <a:rPr kumimoji="1" lang="zh-CN" altLang="en-US" dirty="0"/>
              <a:t>交互场景： 导航场景</a:t>
            </a:r>
            <a:r>
              <a:rPr kumimoji="1" lang="en-US" altLang="zh-CN" dirty="0"/>
              <a:t> [20]</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技术特点</a:t>
            </a:r>
            <a:r>
              <a:rPr kumimoji="1" lang="zh-CN" altLang="en-US" dirty="0">
                <a:sym typeface="Wingdings" pitchFamily="2" charset="2"/>
              </a:rPr>
              <a:t>：</a:t>
            </a:r>
            <a:endParaRPr kumimoji="1" lang="en-US" altLang="zh-CN" dirty="0">
              <a:sym typeface="Wingdings" pitchFamily="2" charset="2"/>
            </a:endParaRPr>
          </a:p>
          <a:p>
            <a:pPr marL="342900" indent="-342900">
              <a:buAutoNum type="arabicPeriod"/>
            </a:pPr>
            <a:r>
              <a:rPr kumimoji="1" lang="zh-CN" altLang="en-US" dirty="0">
                <a:sym typeface="Wingdings" pitchFamily="2" charset="2"/>
              </a:rPr>
              <a:t>探究动态场景下形成的语言在传递什么信息。</a:t>
            </a:r>
            <a:endParaRPr kumimoji="1" lang="en-US" altLang="zh-CN" dirty="0">
              <a:sym typeface="Wingdings" pitchFamily="2" charset="2"/>
            </a:endParaRPr>
          </a:p>
          <a:p>
            <a:pPr marL="342900" indent="-342900">
              <a:buAutoNum type="arabicPeriod"/>
            </a:pPr>
            <a:r>
              <a:rPr kumimoji="1" lang="zh-CN" altLang="en-US" dirty="0">
                <a:sym typeface="Wingdings" pitchFamily="2" charset="2"/>
              </a:rPr>
              <a:t>单轮对话：仅仅在开始时交流无法在后续行动中及时纠错。</a:t>
            </a:r>
            <a:endParaRPr kumimoji="1" lang="en-US" altLang="zh-CN" dirty="0">
              <a:sym typeface="Wingdings" pitchFamily="2" charset="2"/>
            </a:endParaRPr>
          </a:p>
        </p:txBody>
      </p:sp>
      <p:pic>
        <p:nvPicPr>
          <p:cNvPr id="5" name="图片 4" descr="图示&#10;&#10;中度可信度描述已自动生成">
            <a:extLst>
              <a:ext uri="{FF2B5EF4-FFF2-40B4-BE49-F238E27FC236}">
                <a16:creationId xmlns:a16="http://schemas.microsoft.com/office/drawing/2014/main" id="{54CAEF6B-9B5F-3287-D9FA-18CEB28FC6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7755" y="1531065"/>
            <a:ext cx="5653655" cy="3081418"/>
          </a:xfrm>
          <a:prstGeom prst="rect">
            <a:avLst/>
          </a:prstGeom>
        </p:spPr>
      </p:pic>
      <p:sp>
        <p:nvSpPr>
          <p:cNvPr id="7" name="灯片编号占位符 6">
            <a:extLst>
              <a:ext uri="{FF2B5EF4-FFF2-40B4-BE49-F238E27FC236}">
                <a16:creationId xmlns:a16="http://schemas.microsoft.com/office/drawing/2014/main" id="{2966CE6A-E1EC-2017-8C2B-8753AB82350C}"/>
              </a:ext>
            </a:extLst>
          </p:cNvPr>
          <p:cNvSpPr>
            <a:spLocks noGrp="1"/>
          </p:cNvSpPr>
          <p:nvPr>
            <p:ph type="sldNum" sz="quarter" idx="12"/>
          </p:nvPr>
        </p:nvSpPr>
        <p:spPr/>
        <p:txBody>
          <a:bodyPr/>
          <a:lstStyle/>
          <a:p>
            <a:fld id="{36CD7EB2-8BC9-43B5-9B4D-70093A545BDE}" type="slidenum">
              <a:rPr lang="zh-CN" altLang="en-US" smtClean="0"/>
              <a:t>10</a:t>
            </a:fld>
            <a:endParaRPr lang="zh-CN" altLang="en-US"/>
          </a:p>
        </p:txBody>
      </p:sp>
    </p:spTree>
    <p:extLst>
      <p:ext uri="{BB962C8B-B14F-4D97-AF65-F5344CB8AC3E}">
        <p14:creationId xmlns:p14="http://schemas.microsoft.com/office/powerpoint/2010/main" val="2946736615"/>
      </p:ext>
    </p:extLst>
  </p:cSld>
  <p:clrMapOvr>
    <a:masterClrMapping/>
  </p:clrMapOvr>
  <mc:AlternateContent xmlns:mc="http://schemas.openxmlformats.org/markup-compatibility/2006">
    <mc:Choice xmlns:p14="http://schemas.microsoft.com/office/powerpoint/2010/main" Requires="p14">
      <p:transition spd="slow" p14:dur="2000" advTm="33110"/>
    </mc:Choice>
    <mc:Fallback>
      <p:transition spd="slow" advTm="33110"/>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A562CB7A-18A6-4A2F-0524-5FADE179000C}"/>
              </a:ext>
            </a:extLst>
          </p:cNvPr>
          <p:cNvSpPr txBox="1"/>
          <p:nvPr/>
        </p:nvSpPr>
        <p:spPr>
          <a:xfrm>
            <a:off x="1195726" y="340874"/>
            <a:ext cx="2954655" cy="461665"/>
          </a:xfrm>
          <a:prstGeom prst="rect">
            <a:avLst/>
          </a:prstGeom>
          <a:noFill/>
        </p:spPr>
        <p:txBody>
          <a:bodyPr wrap="none" rtlCol="0">
            <a:spAutoFit/>
          </a:bodyPr>
          <a:lstStyle/>
          <a:p>
            <a:r>
              <a:rPr kumimoji="1" lang="zh-CN" altLang="en-US" sz="2400" dirty="0"/>
              <a:t>相关工作：动态多轮</a:t>
            </a:r>
          </a:p>
        </p:txBody>
      </p:sp>
      <p:sp>
        <p:nvSpPr>
          <p:cNvPr id="3" name="文本框 2">
            <a:extLst>
              <a:ext uri="{FF2B5EF4-FFF2-40B4-BE49-F238E27FC236}">
                <a16:creationId xmlns:a16="http://schemas.microsoft.com/office/drawing/2014/main" id="{F9CCE40C-64EC-B702-3B9E-64C0A56D57B2}"/>
              </a:ext>
            </a:extLst>
          </p:cNvPr>
          <p:cNvSpPr txBox="1"/>
          <p:nvPr/>
        </p:nvSpPr>
        <p:spPr>
          <a:xfrm>
            <a:off x="1385117" y="1397675"/>
            <a:ext cx="10012986" cy="4247317"/>
          </a:xfrm>
          <a:prstGeom prst="rect">
            <a:avLst/>
          </a:prstGeom>
          <a:noFill/>
        </p:spPr>
        <p:txBody>
          <a:bodyPr wrap="square" rtlCol="0">
            <a:spAutoFit/>
          </a:bodyPr>
          <a:lstStyle/>
          <a:p>
            <a:r>
              <a:rPr kumimoji="1" lang="zh-CN" altLang="en-US" dirty="0"/>
              <a:t>交互场景：导航场景</a:t>
            </a:r>
            <a:r>
              <a:rPr kumimoji="1" lang="en-US" altLang="zh-CN" dirty="0"/>
              <a:t> [25]</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sym typeface="Wingdings" pitchFamily="2" charset="2"/>
            </a:endParaRPr>
          </a:p>
          <a:p>
            <a:r>
              <a:rPr kumimoji="1" lang="zh-CN" altLang="en-US" dirty="0">
                <a:sym typeface="Wingdings" pitchFamily="2" charset="2"/>
              </a:rPr>
              <a:t>存在的问题：</a:t>
            </a:r>
            <a:endParaRPr kumimoji="1" lang="en-US" altLang="zh-CN" dirty="0">
              <a:sym typeface="Wingdings" pitchFamily="2" charset="2"/>
            </a:endParaRPr>
          </a:p>
          <a:p>
            <a:r>
              <a:rPr kumimoji="1" lang="en-US" altLang="zh-CN" dirty="0">
                <a:sym typeface="Wingdings" pitchFamily="2" charset="2"/>
              </a:rPr>
              <a:t>1.</a:t>
            </a:r>
            <a:r>
              <a:rPr kumimoji="1" lang="zh-CN" altLang="en-US" dirty="0">
                <a:sym typeface="Wingdings" pitchFamily="2" charset="2"/>
              </a:rPr>
              <a:t> 传递的</a:t>
            </a:r>
            <a:r>
              <a:rPr kumimoji="1" lang="en-US" altLang="zh-CN" dirty="0">
                <a:sym typeface="Wingdings" pitchFamily="2" charset="2"/>
              </a:rPr>
              <a:t>message</a:t>
            </a:r>
            <a:r>
              <a:rPr kumimoji="1" lang="zh-CN" altLang="en-US" dirty="0">
                <a:sym typeface="Wingdings" pitchFamily="2" charset="2"/>
              </a:rPr>
              <a:t>是连续向量，与一般认为的语言应具有的离散形式不符</a:t>
            </a:r>
            <a:endParaRPr kumimoji="1" lang="en-US" altLang="zh-CN" dirty="0">
              <a:sym typeface="Wingdings" pitchFamily="2" charset="2"/>
            </a:endParaRPr>
          </a:p>
          <a:p>
            <a:r>
              <a:rPr kumimoji="1" lang="en-US" altLang="zh-CN" dirty="0">
                <a:sym typeface="Wingdings" pitchFamily="2" charset="2"/>
              </a:rPr>
              <a:t>2.</a:t>
            </a:r>
            <a:r>
              <a:rPr kumimoji="1" lang="zh-CN" altLang="en-US" dirty="0">
                <a:sym typeface="Wingdings" pitchFamily="2" charset="2"/>
              </a:rPr>
              <a:t> 仅在导航开始之前进行两轮的对话，因此同样不会在后续的移动中及时对智能体的错误移动进行纠正。</a:t>
            </a:r>
            <a:endParaRPr kumimoji="1" lang="en-US" altLang="zh-CN" dirty="0">
              <a:sym typeface="Wingdings" pitchFamily="2" charset="2"/>
            </a:endParaRPr>
          </a:p>
        </p:txBody>
      </p:sp>
      <p:pic>
        <p:nvPicPr>
          <p:cNvPr id="5" name="图片 4" descr="图形用户界面, 应用程序&#10;&#10;描述已自动生成">
            <a:extLst>
              <a:ext uri="{FF2B5EF4-FFF2-40B4-BE49-F238E27FC236}">
                <a16:creationId xmlns:a16="http://schemas.microsoft.com/office/drawing/2014/main" id="{6D339633-EC9F-4F95-6FC8-5879C44F7EF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6195" y="1844749"/>
            <a:ext cx="7772400" cy="2341476"/>
          </a:xfrm>
          <a:prstGeom prst="rect">
            <a:avLst/>
          </a:prstGeom>
        </p:spPr>
      </p:pic>
      <p:sp>
        <p:nvSpPr>
          <p:cNvPr id="7" name="灯片编号占位符 6">
            <a:extLst>
              <a:ext uri="{FF2B5EF4-FFF2-40B4-BE49-F238E27FC236}">
                <a16:creationId xmlns:a16="http://schemas.microsoft.com/office/drawing/2014/main" id="{093D4278-192A-6CFD-7736-22651FFCFC4A}"/>
              </a:ext>
            </a:extLst>
          </p:cNvPr>
          <p:cNvSpPr>
            <a:spLocks noGrp="1"/>
          </p:cNvSpPr>
          <p:nvPr>
            <p:ph type="sldNum" sz="quarter" idx="12"/>
          </p:nvPr>
        </p:nvSpPr>
        <p:spPr/>
        <p:txBody>
          <a:bodyPr/>
          <a:lstStyle/>
          <a:p>
            <a:fld id="{36CD7EB2-8BC9-43B5-9B4D-70093A545BDE}" type="slidenum">
              <a:rPr lang="zh-CN" altLang="en-US" smtClean="0"/>
              <a:t>11</a:t>
            </a:fld>
            <a:endParaRPr lang="zh-CN" altLang="en-US"/>
          </a:p>
        </p:txBody>
      </p:sp>
    </p:spTree>
    <p:extLst>
      <p:ext uri="{BB962C8B-B14F-4D97-AF65-F5344CB8AC3E}">
        <p14:creationId xmlns:p14="http://schemas.microsoft.com/office/powerpoint/2010/main" val="3763213402"/>
      </p:ext>
    </p:extLst>
  </p:cSld>
  <p:clrMapOvr>
    <a:masterClrMapping/>
  </p:clrMapOvr>
  <mc:AlternateContent xmlns:mc="http://schemas.openxmlformats.org/markup-compatibility/2006">
    <mc:Choice xmlns:p14="http://schemas.microsoft.com/office/powerpoint/2010/main" Requires="p14">
      <p:transition spd="slow" p14:dur="2000" advTm="55583"/>
    </mc:Choice>
    <mc:Fallback>
      <p:transition spd="slow" advTm="55583"/>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id="{6AAB948A-B488-945E-DD84-50C3D90CE7D0}"/>
              </a:ext>
            </a:extLst>
          </p:cNvPr>
          <p:cNvSpPr txBox="1"/>
          <p:nvPr/>
        </p:nvSpPr>
        <p:spPr>
          <a:xfrm>
            <a:off x="213458" y="1048930"/>
            <a:ext cx="10488325" cy="4247317"/>
          </a:xfrm>
          <a:prstGeom prst="rect">
            <a:avLst/>
          </a:prstGeom>
          <a:noFill/>
        </p:spPr>
        <p:txBody>
          <a:bodyPr wrap="square" rtlCol="0">
            <a:spAutoFit/>
          </a:bodyPr>
          <a:lstStyle/>
          <a:p>
            <a:pPr marL="742950" lvl="1" indent="-285750">
              <a:buFont typeface="Arial" panose="020B0604020202020204" pitchFamily="34" charset="0"/>
              <a:buChar char="•"/>
            </a:pPr>
            <a:r>
              <a:rPr kumimoji="1" lang="zh-CN" altLang="en-US" dirty="0"/>
              <a:t>现有的多智能体涌现语言研究存在如下问题：</a:t>
            </a:r>
            <a:endParaRPr kumimoji="1" lang="en-US" altLang="zh-CN" dirty="0"/>
          </a:p>
          <a:p>
            <a:pPr marL="1200150" lvl="2" indent="-285750">
              <a:buFont typeface="Arial" panose="020B0604020202020204" pitchFamily="34" charset="0"/>
              <a:buChar char="•"/>
            </a:pPr>
            <a:r>
              <a:rPr lang="zh-CN" altLang="en-US" dirty="0">
                <a:sym typeface="+mn-ea"/>
              </a:rPr>
              <a:t>问题</a:t>
            </a:r>
            <a:r>
              <a:rPr lang="en-US" altLang="zh-CN" dirty="0">
                <a:sym typeface="+mn-ea"/>
              </a:rPr>
              <a:t>1:</a:t>
            </a:r>
            <a:r>
              <a:rPr lang="zh-CN" altLang="en-US" dirty="0">
                <a:sym typeface="+mn-ea"/>
              </a:rPr>
              <a:t> 对于动态场景，缺乏合适的任务设计使得语言描述动态的指令信息。</a:t>
            </a:r>
            <a:endParaRPr lang="en-US" altLang="zh-CN" dirty="0">
              <a:sym typeface="+mn-ea"/>
            </a:endParaRPr>
          </a:p>
          <a:p>
            <a:pPr lvl="3"/>
            <a:endParaRPr lang="en-US" altLang="zh-CN" dirty="0">
              <a:sym typeface="+mn-ea"/>
            </a:endParaRPr>
          </a:p>
          <a:p>
            <a:pPr lvl="3"/>
            <a:endParaRPr lang="en-US" altLang="zh-CN" dirty="0">
              <a:sym typeface="+mn-ea"/>
            </a:endParaRPr>
          </a:p>
          <a:p>
            <a:pPr lvl="3"/>
            <a:endParaRPr lang="en-US" altLang="zh-CN" dirty="0">
              <a:sym typeface="+mn-ea"/>
            </a:endParaRPr>
          </a:p>
          <a:p>
            <a:pPr lvl="3"/>
            <a:endParaRPr lang="en-US" altLang="zh-CN" dirty="0">
              <a:sym typeface="+mn-ea"/>
            </a:endParaRPr>
          </a:p>
          <a:p>
            <a:pPr lvl="3"/>
            <a:endParaRPr lang="en-US" altLang="zh-CN" dirty="0">
              <a:sym typeface="+mn-ea"/>
            </a:endParaRPr>
          </a:p>
          <a:p>
            <a:pPr lvl="3"/>
            <a:endParaRPr lang="en-US" altLang="zh-CN" dirty="0">
              <a:sym typeface="+mn-ea"/>
            </a:endParaRPr>
          </a:p>
          <a:p>
            <a:pPr lvl="3"/>
            <a:endParaRPr lang="en-US" altLang="zh-CN" dirty="0">
              <a:sym typeface="+mn-ea"/>
            </a:endParaRPr>
          </a:p>
          <a:p>
            <a:pPr lvl="3"/>
            <a:endParaRPr lang="en-US" altLang="zh-CN" dirty="0">
              <a:sym typeface="+mn-ea"/>
            </a:endParaRPr>
          </a:p>
          <a:p>
            <a:pPr marL="1657350" lvl="3" indent="-285750">
              <a:buFont typeface="Arial" panose="020B0604020202020204" pitchFamily="34" charset="0"/>
              <a:buChar char="•"/>
            </a:pPr>
            <a:endParaRPr kumimoji="1" lang="en-US" altLang="zh-CN" dirty="0"/>
          </a:p>
          <a:p>
            <a:pPr marL="1200150" lvl="2" indent="-285750">
              <a:buFont typeface="Arial" panose="020B0604020202020204" pitchFamily="34" charset="0"/>
              <a:buChar char="•"/>
            </a:pPr>
            <a:r>
              <a:rPr kumimoji="1" lang="zh-CN" altLang="en-US" dirty="0"/>
              <a:t>问题</a:t>
            </a:r>
            <a:r>
              <a:rPr kumimoji="1" lang="en-US" altLang="zh-CN" dirty="0"/>
              <a:t>2:</a:t>
            </a:r>
            <a:r>
              <a:rPr kumimoji="1" lang="zh-CN" altLang="en-US" dirty="0"/>
              <a:t> 对于动态环境，传统方式不足以达成任务，需要设计更加有效的训练方法。</a:t>
            </a:r>
            <a:endParaRPr kumimoji="1" lang="en-US" altLang="zh-CN" dirty="0"/>
          </a:p>
          <a:p>
            <a:pPr lvl="2"/>
            <a:endParaRPr kumimoji="1" lang="en-US" altLang="zh-CN" dirty="0"/>
          </a:p>
          <a:p>
            <a:pPr marL="1200150" lvl="2" indent="-285750">
              <a:buFont typeface="Arial" panose="020B0604020202020204" pitchFamily="34" charset="0"/>
              <a:buChar char="•"/>
            </a:pPr>
            <a:r>
              <a:rPr kumimoji="1" lang="zh-CN" altLang="en-US" sz="1800" dirty="0"/>
              <a:t>问题</a:t>
            </a:r>
            <a:r>
              <a:rPr kumimoji="1" lang="en-US" altLang="zh-CN" sz="1800" dirty="0"/>
              <a:t>3:</a:t>
            </a:r>
            <a:r>
              <a:rPr kumimoji="1" lang="zh-CN" altLang="en-US" sz="1800" dirty="0"/>
              <a:t> 在动态环境下，现有的语言评估方法不能直接用于评估动态环境下生成的语言。</a:t>
            </a:r>
            <a:endParaRPr kumimoji="1" lang="en-US" altLang="zh-CN" sz="1800" dirty="0"/>
          </a:p>
          <a:p>
            <a:pPr lvl="2"/>
            <a:endParaRPr kumimoji="1" lang="en-US" altLang="zh-CN" dirty="0"/>
          </a:p>
        </p:txBody>
      </p:sp>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A562CB7A-18A6-4A2F-0524-5FADE179000C}"/>
              </a:ext>
            </a:extLst>
          </p:cNvPr>
          <p:cNvSpPr txBox="1"/>
          <p:nvPr/>
        </p:nvSpPr>
        <p:spPr>
          <a:xfrm>
            <a:off x="1195726" y="340874"/>
            <a:ext cx="2646878" cy="461665"/>
          </a:xfrm>
          <a:prstGeom prst="rect">
            <a:avLst/>
          </a:prstGeom>
          <a:noFill/>
        </p:spPr>
        <p:txBody>
          <a:bodyPr wrap="none" rtlCol="0">
            <a:spAutoFit/>
          </a:bodyPr>
          <a:lstStyle/>
          <a:p>
            <a:r>
              <a:rPr kumimoji="1" lang="zh-CN" altLang="en-US" sz="2400" dirty="0"/>
              <a:t>相关工作：局限性</a:t>
            </a:r>
          </a:p>
        </p:txBody>
      </p:sp>
      <p:sp>
        <p:nvSpPr>
          <p:cNvPr id="4" name="文本框 3">
            <a:extLst>
              <a:ext uri="{FF2B5EF4-FFF2-40B4-BE49-F238E27FC236}">
                <a16:creationId xmlns:a16="http://schemas.microsoft.com/office/drawing/2014/main" id="{8FD85000-7918-DCA2-1998-F6D37753C158}"/>
              </a:ext>
            </a:extLst>
          </p:cNvPr>
          <p:cNvSpPr txBox="1"/>
          <p:nvPr/>
        </p:nvSpPr>
        <p:spPr>
          <a:xfrm>
            <a:off x="806053" y="5357972"/>
            <a:ext cx="10579894" cy="369332"/>
          </a:xfrm>
          <a:prstGeom prst="rect">
            <a:avLst/>
          </a:prstGeom>
          <a:noFill/>
        </p:spPr>
        <p:txBody>
          <a:bodyPr wrap="square">
            <a:spAutoFit/>
          </a:bodyPr>
          <a:lstStyle/>
          <a:p>
            <a:pPr marL="0" indent="0">
              <a:buNone/>
            </a:pPr>
            <a:r>
              <a:rPr kumimoji="1" lang="zh-CN" altLang="en-US" sz="1800" dirty="0"/>
              <a:t>本文目的在于研究一种基于涌现语言的智能体对话技术，实现多个智能体在动态环境中的多轮交互</a:t>
            </a:r>
            <a:endParaRPr kumimoji="1" lang="en-US" altLang="zh-CN" sz="1800" dirty="0"/>
          </a:p>
        </p:txBody>
      </p:sp>
      <p:pic>
        <p:nvPicPr>
          <p:cNvPr id="6" name="图片 5" descr="VLN_comparison">
            <a:extLst>
              <a:ext uri="{FF2B5EF4-FFF2-40B4-BE49-F238E27FC236}">
                <a16:creationId xmlns:a16="http://schemas.microsoft.com/office/drawing/2014/main" id="{4737C16F-A496-2AEA-2FFA-D5722A77FBC7}"/>
              </a:ext>
            </a:extLst>
          </p:cNvPr>
          <p:cNvPicPr>
            <a:picLocks noChangeAspect="1"/>
          </p:cNvPicPr>
          <p:nvPr/>
        </p:nvPicPr>
        <p:blipFill>
          <a:blip r:embed="rId4"/>
          <a:stretch>
            <a:fillRect/>
          </a:stretch>
        </p:blipFill>
        <p:spPr>
          <a:xfrm>
            <a:off x="2001606" y="1773979"/>
            <a:ext cx="4624184" cy="2147987"/>
          </a:xfrm>
          <a:prstGeom prst="rect">
            <a:avLst/>
          </a:prstGeom>
        </p:spPr>
      </p:pic>
      <p:sp>
        <p:nvSpPr>
          <p:cNvPr id="9" name="灯片编号占位符 8">
            <a:extLst>
              <a:ext uri="{FF2B5EF4-FFF2-40B4-BE49-F238E27FC236}">
                <a16:creationId xmlns:a16="http://schemas.microsoft.com/office/drawing/2014/main" id="{6E006BA4-8083-267C-E23D-55CC9987C2BF}"/>
              </a:ext>
            </a:extLst>
          </p:cNvPr>
          <p:cNvSpPr>
            <a:spLocks noGrp="1"/>
          </p:cNvSpPr>
          <p:nvPr>
            <p:ph type="sldNum" sz="quarter" idx="12"/>
          </p:nvPr>
        </p:nvSpPr>
        <p:spPr/>
        <p:txBody>
          <a:bodyPr/>
          <a:lstStyle/>
          <a:p>
            <a:fld id="{36CD7EB2-8BC9-43B5-9B4D-70093A545BDE}" type="slidenum">
              <a:rPr lang="zh-CN" altLang="en-US" smtClean="0"/>
              <a:t>12</a:t>
            </a:fld>
            <a:endParaRPr lang="zh-CN" altLang="en-US"/>
          </a:p>
        </p:txBody>
      </p:sp>
    </p:spTree>
    <p:extLst>
      <p:ext uri="{BB962C8B-B14F-4D97-AF65-F5344CB8AC3E}">
        <p14:creationId xmlns:p14="http://schemas.microsoft.com/office/powerpoint/2010/main" val="1705921903"/>
      </p:ext>
    </p:extLst>
  </p:cSld>
  <p:clrMapOvr>
    <a:masterClrMapping/>
  </p:clrMapOvr>
  <mc:AlternateContent xmlns:mc="http://schemas.openxmlformats.org/markup-compatibility/2006">
    <mc:Choice xmlns:p14="http://schemas.microsoft.com/office/powerpoint/2010/main" Requires="p14">
      <p:transition spd="slow" p14:dur="2000" advTm="30070"/>
    </mc:Choice>
    <mc:Fallback>
      <p:transition spd="slow" advTm="30070"/>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A562CB7A-18A6-4A2F-0524-5FADE179000C}"/>
              </a:ext>
            </a:extLst>
          </p:cNvPr>
          <p:cNvSpPr txBox="1"/>
          <p:nvPr/>
        </p:nvSpPr>
        <p:spPr>
          <a:xfrm>
            <a:off x="1195726" y="340874"/>
            <a:ext cx="1415772" cy="461665"/>
          </a:xfrm>
          <a:prstGeom prst="rect">
            <a:avLst/>
          </a:prstGeom>
          <a:noFill/>
        </p:spPr>
        <p:txBody>
          <a:bodyPr wrap="none" rtlCol="0">
            <a:spAutoFit/>
          </a:bodyPr>
          <a:lstStyle/>
          <a:p>
            <a:r>
              <a:rPr kumimoji="1" lang="zh-CN" altLang="en-US" sz="2400"/>
              <a:t>研究内容</a:t>
            </a:r>
            <a:endParaRPr kumimoji="1" lang="zh-CN" altLang="en-US" sz="2400" dirty="0"/>
          </a:p>
        </p:txBody>
      </p:sp>
      <p:sp>
        <p:nvSpPr>
          <p:cNvPr id="14" name="灯片编号占位符 13">
            <a:extLst>
              <a:ext uri="{FF2B5EF4-FFF2-40B4-BE49-F238E27FC236}">
                <a16:creationId xmlns:a16="http://schemas.microsoft.com/office/drawing/2014/main" id="{D10EFA8D-AE81-29C2-8620-7F082E87AA9F}"/>
              </a:ext>
            </a:extLst>
          </p:cNvPr>
          <p:cNvSpPr>
            <a:spLocks noGrp="1"/>
          </p:cNvSpPr>
          <p:nvPr>
            <p:ph type="sldNum" sz="quarter" idx="12"/>
          </p:nvPr>
        </p:nvSpPr>
        <p:spPr/>
        <p:txBody>
          <a:bodyPr/>
          <a:lstStyle/>
          <a:p>
            <a:fld id="{36CD7EB2-8BC9-43B5-9B4D-70093A545BDE}" type="slidenum">
              <a:rPr lang="zh-CN" altLang="en-US" smtClean="0"/>
              <a:t>13</a:t>
            </a:fld>
            <a:endParaRPr lang="zh-CN" altLang="en-US"/>
          </a:p>
        </p:txBody>
      </p:sp>
      <p:pic>
        <p:nvPicPr>
          <p:cNvPr id="7" name="图片 6" descr="图形用户界面, 图示&#10;&#10;描述已自动生成">
            <a:extLst>
              <a:ext uri="{FF2B5EF4-FFF2-40B4-BE49-F238E27FC236}">
                <a16:creationId xmlns:a16="http://schemas.microsoft.com/office/drawing/2014/main" id="{DD92E72C-82A7-8875-6B24-E05294F59B5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1973" y="1143413"/>
            <a:ext cx="11108054" cy="4439969"/>
          </a:xfrm>
          <a:prstGeom prst="rect">
            <a:avLst/>
          </a:prstGeom>
        </p:spPr>
      </p:pic>
    </p:spTree>
    <p:extLst>
      <p:ext uri="{BB962C8B-B14F-4D97-AF65-F5344CB8AC3E}">
        <p14:creationId xmlns:p14="http://schemas.microsoft.com/office/powerpoint/2010/main" val="3246175078"/>
      </p:ext>
    </p:extLst>
  </p:cSld>
  <p:clrMapOvr>
    <a:masterClrMapping/>
  </p:clrMapOvr>
  <mc:AlternateContent xmlns:mc="http://schemas.openxmlformats.org/markup-compatibility/2006">
    <mc:Choice xmlns:p14="http://schemas.microsoft.com/office/powerpoint/2010/main" Requires="p14">
      <p:transition spd="slow" p14:dur="2000" advTm="19013"/>
    </mc:Choice>
    <mc:Fallback>
      <p:transition spd="slow" advTm="19013"/>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文本框 5">
            <a:extLst>
              <a:ext uri="{FF2B5EF4-FFF2-40B4-BE49-F238E27FC236}">
                <a16:creationId xmlns:a16="http://schemas.microsoft.com/office/drawing/2014/main" id="{3E968A07-F5D4-01D1-D7EF-7CA5E810FCD9}"/>
              </a:ext>
            </a:extLst>
          </p:cNvPr>
          <p:cNvSpPr txBox="1"/>
          <p:nvPr/>
        </p:nvSpPr>
        <p:spPr>
          <a:xfrm>
            <a:off x="1195726" y="340874"/>
            <a:ext cx="4493538" cy="461665"/>
          </a:xfrm>
          <a:prstGeom prst="rect">
            <a:avLst/>
          </a:prstGeom>
          <a:noFill/>
        </p:spPr>
        <p:txBody>
          <a:bodyPr wrap="none" rtlCol="0">
            <a:spAutoFit/>
          </a:bodyPr>
          <a:lstStyle/>
          <a:p>
            <a:r>
              <a:rPr kumimoji="1" lang="zh-CN" altLang="en-US" sz="2400" dirty="0"/>
              <a:t>动态场景下的涌现语言交互任务</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D375CAFE-DEBF-3C3E-FAA6-D4CE591C6C52}"/>
                  </a:ext>
                </a:extLst>
              </p:cNvPr>
              <p:cNvSpPr txBox="1"/>
              <p:nvPr/>
            </p:nvSpPr>
            <p:spPr>
              <a:xfrm>
                <a:off x="1195726" y="1470725"/>
                <a:ext cx="10448825" cy="3684278"/>
              </a:xfrm>
              <a:prstGeom prst="rect">
                <a:avLst/>
              </a:prstGeom>
              <a:noFill/>
            </p:spPr>
            <p:txBody>
              <a:bodyPr wrap="square" rtlCol="0">
                <a:spAutoFit/>
              </a:bodyPr>
              <a:lstStyle/>
              <a:p>
                <a:r>
                  <a:rPr kumimoji="1" lang="zh-CN" altLang="en-US" dirty="0"/>
                  <a:t>任务定义：</a:t>
                </a:r>
                <a:endParaRPr kumimoji="1" lang="en-US" altLang="zh-CN" dirty="0"/>
              </a:p>
              <a:p>
                <a:endParaRPr kumimoji="1" lang="en-US" altLang="zh-CN" dirty="0"/>
              </a:p>
              <a:p>
                <a:pPr marL="342900" indent="-342900">
                  <a:buAutoNum type="arabicPeriod"/>
                </a:pP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任务主体</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环境</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以及数量为</a:t>
                </a:r>
                <a14:m>
                  <m:oMath xmlns:m="http://schemas.openxmlformats.org/officeDocument/2006/math">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𝐴𝐺</m:t>
                        </m:r>
                      </m:sup>
                    </m:sSup>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的智能体</a:t>
                </a:r>
                <a14:m>
                  <m:oMath xmlns:m="http://schemas.openxmlformats.org/officeDocument/2006/math">
                    <m:d>
                      <m:dPr>
                        <m:begChr m:val="⟨"/>
                        <m:endChr m:val="⟩"/>
                        <m:ctrlPr>
                          <a:rPr lang="zh-CN" altLang="zh-CN" i="1">
                            <a:effectLst/>
                            <a:latin typeface="Cambria Math" panose="02040503050406030204" pitchFamily="18" charset="0"/>
                            <a:ea typeface="Cambria Math" panose="02040503050406030204" pitchFamily="18" charset="0"/>
                          </a:rPr>
                        </m:ctrlPr>
                      </m:d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e>
                          <m:sub>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𝐴𝐺</m:t>
                                </m:r>
                              </m:sup>
                            </m:sSup>
                          </m:sub>
                        </m:sSub>
                      </m:e>
                    </m:d>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a:p>
                <a:pPr marL="342900" indent="-342900">
                  <a:buAutoNum type="arabicPeriod"/>
                </a:pPr>
                <a:r>
                  <a:rPr lang="zh-CN" altLang="en-US" sz="1800" b="1" kern="100" dirty="0">
                    <a:effectLst/>
                    <a:ea typeface="宋体" panose="02010600030101010101" pitchFamily="2" charset="-122"/>
                    <a:cs typeface="Times New Roman" panose="02020603050405020304" pitchFamily="18" charset="0"/>
                  </a:rPr>
                  <a:t>语言生成</a:t>
                </a:r>
                <a:r>
                  <a:rPr lang="zh-CN" altLang="en-US" sz="1800" kern="100" dirty="0">
                    <a:effectLst/>
                    <a:ea typeface="宋体" panose="02010600030101010101" pitchFamily="2" charset="-122"/>
                    <a:cs typeface="Times New Roman" panose="02020603050405020304" pitchFamily="18" charset="0"/>
                  </a:rPr>
                  <a:t>：</a:t>
                </a:r>
                <a14:m>
                  <m:oMath xmlns:m="http://schemas.openxmlformats.org/officeDocument/2006/math">
                    <m:r>
                      <a:rPr lang="en-US" altLang="zh-CN" sz="1800" i="1" kern="100" smtClean="0">
                        <a:effectLst/>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𝑖</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从词表</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𝑉𝑜𝑐</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中选取涌现语言词汇来生成涌现语言语句</a:t>
                </a:r>
                <a14:m>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𝑈</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𝐺</m:t>
                            </m:r>
                          </m:e>
                          <m:sub>
                            <m:r>
                              <m:rPr>
                                <m:sty m:val="p"/>
                              </m:rPr>
                              <a:rPr lang="en-US" altLang="zh-CN" i="1" kern="100">
                                <a:latin typeface="Cambria Math" panose="02040503050406030204" pitchFamily="18" charset="0"/>
                                <a:ea typeface="宋体" panose="02010600030101010101" pitchFamily="2" charset="-122"/>
                                <a:cs typeface="Times New Roman" panose="02020603050405020304" pitchFamily="18" charset="0"/>
                              </a:rPr>
                              <m:t>j</m:t>
                            </m:r>
                          </m:sub>
                        </m:sSub>
                      </m:sup>
                    </m:sSubSup>
                  </m:oMath>
                </a14:m>
                <a:r>
                  <a:rPr kumimoji="1" lang="zh-CN" altLang="en-US" dirty="0"/>
                  <a:t>，描述</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静态观测信息</a:t>
                </a:r>
                <a14:m>
                  <m:oMath xmlns:m="http://schemas.openxmlformats.org/officeDocument/2006/math">
                    <m:r>
                      <a:rPr lang="en-US" altLang="zh-CN" i="1" kern="100">
                        <a:latin typeface="Cambria Math" panose="02040503050406030204" pitchFamily="18" charset="0"/>
                        <a:ea typeface="宋体" panose="02010600030101010101" pitchFamily="2" charset="-122"/>
                        <a:cs typeface="Times New Roman" panose="02020603050405020304" pitchFamily="18" charset="0"/>
                      </a:rPr>
                      <m:t>𝐴𝑡𝑡</m:t>
                    </m:r>
                    <m:sSup>
                      <m:sSupPr>
                        <m:ctrlPr>
                          <a:rPr lang="zh-CN" altLang="zh-CN" i="1">
                            <a:latin typeface="Cambria Math" panose="02040503050406030204" pitchFamily="18" charset="0"/>
                            <a:ea typeface="Cambria Math" panose="02040503050406030204" pitchFamily="18" charset="0"/>
                          </a:rPr>
                        </m:ctrlPr>
                      </m:s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𝑟</m:t>
                        </m:r>
                      </m:e>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𝑖</m:t>
                            </m:r>
                          </m:sub>
                        </m:sSub>
                      </m:sup>
                    </m:sSup>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𝐴𝑡𝑡𝑟</m:t>
                    </m:r>
                  </m:oMath>
                </a14:m>
                <a:r>
                  <a:rPr kumimoji="1" lang="zh-CN" altLang="en-US" dirty="0"/>
                  <a:t>和</a:t>
                </a:r>
                <a:r>
                  <a:rPr lang="zh-CN" altLang="zh-CN" b="1" kern="100" dirty="0">
                    <a:latin typeface="Times New Roman" panose="02020603050405020304" pitchFamily="18" charset="0"/>
                    <a:ea typeface="宋体" panose="02010600030101010101" pitchFamily="2" charset="-122"/>
                    <a:cs typeface="Times New Roman" panose="02020603050405020304" pitchFamily="18" charset="0"/>
                  </a:rPr>
                  <a:t>动作指令信息</a:t>
                </a:r>
                <a14:m>
                  <m:oMath xmlns:m="http://schemas.openxmlformats.org/officeDocument/2006/math">
                    <m:r>
                      <a:rPr lang="en-US" altLang="zh-CN" b="1" i="1" kern="100">
                        <a:latin typeface="Cambria Math" panose="02040503050406030204" pitchFamily="18" charset="0"/>
                        <a:ea typeface="宋体" panose="02010600030101010101" pitchFamily="2" charset="-122"/>
                        <a:cs typeface="Times New Roman" panose="02020603050405020304" pitchFamily="18" charset="0"/>
                      </a:rPr>
                      <m:t>𝑨𝒄</m:t>
                    </m:r>
                    <m:sSup>
                      <m:sSupPr>
                        <m:ctrlPr>
                          <a:rPr lang="zh-CN" altLang="zh-CN" b="1" i="1">
                            <a:latin typeface="Cambria Math" panose="02040503050406030204" pitchFamily="18" charset="0"/>
                            <a:ea typeface="Cambria Math" panose="02040503050406030204" pitchFamily="18" charset="0"/>
                          </a:rPr>
                        </m:ctrlPr>
                      </m:s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𝒕</m:t>
                        </m:r>
                      </m:e>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𝑨</m:t>
                        </m:r>
                        <m:sSub>
                          <m:sSubPr>
                            <m:ctrlPr>
                              <a:rPr lang="zh-CN" altLang="zh-CN" b="1" i="1">
                                <a:latin typeface="Cambria Math" panose="02040503050406030204" pitchFamily="18" charset="0"/>
                                <a:ea typeface="Cambria Math" panose="02040503050406030204" pitchFamily="18" charset="0"/>
                              </a:rPr>
                            </m:ctrlPr>
                          </m:sSub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𝑮</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𝒊</m:t>
                            </m:r>
                          </m:sub>
                        </m:sSub>
                      </m:sup>
                    </m:s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b="1" i="1" kern="100">
                        <a:latin typeface="Cambria Math" panose="02040503050406030204" pitchFamily="18" charset="0"/>
                        <a:ea typeface="宋体" panose="02010600030101010101" pitchFamily="2" charset="-122"/>
                        <a:cs typeface="Times New Roman" panose="02020603050405020304" pitchFamily="18" charset="0"/>
                      </a:rPr>
                      <m:t>𝑨𝒄𝒕</m:t>
                    </m:r>
                  </m:oMath>
                </a14:m>
                <a:endParaRPr kumimoji="1" lang="en-US" altLang="zh-CN" b="1" dirty="0"/>
              </a:p>
              <a:p>
                <a:pPr marL="342900" indent="-342900">
                  <a:buAutoNum type="arabicPeriod"/>
                </a:pP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语言理解</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接收到来自其他智能体的涌现语言句子</a:t>
                </a:r>
                <a14:m>
                  <m:oMath xmlns:m="http://schemas.openxmlformats.org/officeDocument/2006/math">
                    <m:sSubSup>
                      <m:sSubSupPr>
                        <m:ctrlPr>
                          <a:rPr lang="zh-CN" altLang="zh-CN" i="1">
                            <a:latin typeface="Cambria Math" panose="02040503050406030204" pitchFamily="18" charset="0"/>
                            <a:ea typeface="Cambria Math" panose="02040503050406030204" pitchFamily="18" charset="0"/>
                          </a:rPr>
                        </m:ctrlPr>
                      </m:sSubSupPr>
                      <m:e>
                        <m:r>
                          <a:rPr lang="en-US" altLang="zh-CN"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𝑈</m:t>
                        </m:r>
                      </m:e>
                      <m:sub>
                        <m:r>
                          <a:rPr lang="en-US" altLang="zh-CN" i="1" kern="100">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i="1" kern="100">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𝐺</m:t>
                            </m:r>
                          </m:e>
                          <m:sub>
                            <m:r>
                              <m:rPr>
                                <m:sty m:val="p"/>
                              </m:rPr>
                              <a:rPr lang="en-US" altLang="zh-CN" i="1" kern="100">
                                <a:latin typeface="Cambria Math" panose="02040503050406030204" pitchFamily="18" charset="0"/>
                                <a:ea typeface="宋体" panose="02010600030101010101" pitchFamily="2" charset="-122"/>
                                <a:cs typeface="Times New Roman" panose="02020603050405020304" pitchFamily="18" charset="0"/>
                              </a:rPr>
                              <m:t>k</m:t>
                            </m:r>
                          </m:sub>
                        </m:sSub>
                        <m:r>
                          <a:rPr lang="en-US" altLang="zh-CN" i="1" kern="100">
                            <a:latin typeface="Cambria Math" panose="02040503050406030204" pitchFamily="18" charset="0"/>
                            <a:ea typeface="宋体" panose="02010600030101010101" pitchFamily="2" charset="-122"/>
                            <a:cs typeface="Times New Roman" panose="02020603050405020304" pitchFamily="18" charset="0"/>
                          </a:rPr>
                          <m:t>→</m:t>
                        </m:r>
                        <m:r>
                          <a:rPr lang="en-US" altLang="zh-CN" i="1" kern="100">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latin typeface="Cambria Math" panose="02040503050406030204" pitchFamily="18" charset="0"/>
                                <a:ea typeface="Cambria Math" panose="02040503050406030204" pitchFamily="18" charset="0"/>
                              </a:rPr>
                            </m:ctrlPr>
                          </m:sSubPr>
                          <m:e>
                            <m:r>
                              <a:rPr lang="en-US" altLang="zh-CN" i="1" kern="100">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b="0" i="1" kern="100" smtClean="0">
                                <a:latin typeface="Cambria Math" panose="02040503050406030204" pitchFamily="18" charset="0"/>
                                <a:ea typeface="宋体" panose="02010600030101010101" pitchFamily="2" charset="-122"/>
                                <a:cs typeface="Times New Roman" panose="02020603050405020304" pitchFamily="18" charset="0"/>
                              </a:rPr>
                              <m:t>𝑗</m:t>
                            </m:r>
                          </m:sub>
                        </m:sSub>
                      </m:sup>
                    </m:sSubSup>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后，智能体</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𝑗</m:t>
                        </m:r>
                      </m:sub>
                    </m:sSub>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依据对话历史包含的动作指令信息对</a:t>
                </a:r>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环境</a:t>
                </a:r>
                <a14:m>
                  <m:oMath xmlns:m="http://schemas.openxmlformats.org/officeDocument/2006/math">
                    <m:r>
                      <a:rPr lang="en-US" altLang="zh-CN" sz="1800" b="1" i="1" kern="100">
                        <a:effectLst/>
                        <a:latin typeface="Cambria Math" panose="02040503050406030204" pitchFamily="18" charset="0"/>
                        <a:ea typeface="宋体" panose="02010600030101010101" pitchFamily="2" charset="-122"/>
                        <a:cs typeface="Times New Roman" panose="02020603050405020304" pitchFamily="18" charset="0"/>
                      </a:rPr>
                      <m:t>𝑮</m:t>
                    </m:r>
                  </m:oMath>
                </a14:m>
                <a:r>
                  <a:rPr lang="zh-CN" altLang="zh-CN" sz="1800" b="1" kern="100" dirty="0">
                    <a:effectLst/>
                    <a:latin typeface="Times New Roman" panose="02020603050405020304" pitchFamily="18" charset="0"/>
                    <a:ea typeface="宋体" panose="02010600030101010101" pitchFamily="2" charset="-122"/>
                    <a:cs typeface="Times New Roman" panose="02020603050405020304" pitchFamily="18" charset="0"/>
                  </a:rPr>
                  <a:t>作出与任务相关的动作</a:t>
                </a:r>
                <a14:m>
                  <m:oMath xmlns:m="http://schemas.openxmlformats.org/officeDocument/2006/math">
                    <m:sSubSup>
                      <m:sSubSupPr>
                        <m:ctrlPr>
                          <a:rPr lang="zh-CN" altLang="zh-CN" b="1" i="1">
                            <a:latin typeface="Cambria Math" panose="02040503050406030204" pitchFamily="18" charset="0"/>
                            <a:ea typeface="Cambria Math" panose="02040503050406030204" pitchFamily="18" charset="0"/>
                          </a:rPr>
                        </m:ctrlPr>
                      </m:sSubSup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𝒂</m:t>
                        </m:r>
                      </m:e>
                      <m:sub>
                        <m:r>
                          <a:rPr lang="en-US" altLang="zh-CN" b="1" i="1" kern="100">
                            <a:latin typeface="Cambria Math" panose="02040503050406030204" pitchFamily="18" charset="0"/>
                            <a:ea typeface="宋体" panose="02010600030101010101" pitchFamily="2" charset="-122"/>
                            <a:cs typeface="Times New Roman" panose="02020603050405020304" pitchFamily="18" charset="0"/>
                          </a:rPr>
                          <m:t>𝒕</m:t>
                        </m:r>
                      </m:sub>
                      <m:sup>
                        <m:r>
                          <a:rPr lang="en-US" altLang="zh-CN" b="1" i="1" kern="100">
                            <a:latin typeface="Cambria Math" panose="02040503050406030204" pitchFamily="18" charset="0"/>
                            <a:ea typeface="宋体" panose="02010600030101010101" pitchFamily="2" charset="-122"/>
                            <a:cs typeface="Times New Roman" panose="02020603050405020304" pitchFamily="18" charset="0"/>
                          </a:rPr>
                          <m:t> </m:t>
                        </m:r>
                        <m:r>
                          <a:rPr lang="en-US" altLang="zh-CN" b="1" i="1" kern="100">
                            <a:latin typeface="Cambria Math" panose="02040503050406030204" pitchFamily="18" charset="0"/>
                            <a:ea typeface="宋体" panose="02010600030101010101" pitchFamily="2" charset="-122"/>
                            <a:cs typeface="Times New Roman" panose="02020603050405020304" pitchFamily="18" charset="0"/>
                          </a:rPr>
                          <m:t>𝑨</m:t>
                        </m:r>
                        <m:sSub>
                          <m:sSubPr>
                            <m:ctrlPr>
                              <a:rPr lang="zh-CN" altLang="zh-CN" b="1" i="1">
                                <a:latin typeface="Cambria Math" panose="02040503050406030204" pitchFamily="18" charset="0"/>
                                <a:ea typeface="Cambria Math" panose="02040503050406030204" pitchFamily="18" charset="0"/>
                              </a:rPr>
                            </m:ctrlPr>
                          </m:sSubPr>
                          <m:e>
                            <m:r>
                              <a:rPr lang="en-US" altLang="zh-CN" b="1" i="1" kern="100">
                                <a:latin typeface="Cambria Math" panose="02040503050406030204" pitchFamily="18" charset="0"/>
                                <a:ea typeface="宋体" panose="02010600030101010101" pitchFamily="2" charset="-122"/>
                                <a:cs typeface="Times New Roman" panose="02020603050405020304" pitchFamily="18" charset="0"/>
                              </a:rPr>
                              <m:t>𝑮</m:t>
                            </m:r>
                          </m:e>
                          <m:sub>
                            <m:r>
                              <a:rPr lang="en-US" altLang="zh-CN" b="1" i="0" kern="100" smtClean="0">
                                <a:latin typeface="Cambria Math" panose="02040503050406030204" pitchFamily="18" charset="0"/>
                                <a:ea typeface="宋体" panose="02010600030101010101" pitchFamily="2" charset="-122"/>
                                <a:cs typeface="Times New Roman" panose="02020603050405020304" pitchFamily="18" charset="0"/>
                              </a:rPr>
                              <m:t>𝐣</m:t>
                            </m:r>
                          </m:sub>
                        </m:sSub>
                        <m:r>
                          <a:rPr lang="en-US" altLang="zh-CN" b="1" kern="100">
                            <a:latin typeface="Cambria Math" panose="02040503050406030204" pitchFamily="18" charset="0"/>
                            <a:ea typeface="宋体" panose="02010600030101010101" pitchFamily="2" charset="-122"/>
                            <a:cs typeface="Times New Roman" panose="02020603050405020304" pitchFamily="18" charset="0"/>
                          </a:rPr>
                          <m:t>→ </m:t>
                        </m:r>
                        <m:r>
                          <a:rPr lang="en-US" altLang="zh-CN" b="1" i="1" kern="100">
                            <a:latin typeface="Cambria Math" panose="02040503050406030204" pitchFamily="18" charset="0"/>
                            <a:ea typeface="宋体" panose="02010600030101010101" pitchFamily="2" charset="-122"/>
                            <a:cs typeface="Times New Roman" panose="02020603050405020304" pitchFamily="18" charset="0"/>
                          </a:rPr>
                          <m:t>𝑮</m:t>
                        </m:r>
                      </m:sup>
                    </m:sSubSup>
                  </m:oMath>
                </a14:m>
                <a:endParaRPr kumimoji="1" lang="en-US" altLang="zh-CN" b="1" dirty="0"/>
              </a:p>
              <a:p>
                <a:pPr marL="342900" indent="-342900">
                  <a:buAutoNum type="arabicPeriod"/>
                </a:pPr>
                <a:r>
                  <a:rPr lang="zh-CN" altLang="en-US" sz="1800" b="1" kern="100" dirty="0">
                    <a:effectLst/>
                    <a:latin typeface="Times New Roman" panose="02020603050405020304" pitchFamily="18" charset="0"/>
                    <a:ea typeface="宋体" panose="02010600030101010101" pitchFamily="2" charset="-122"/>
                    <a:cs typeface="Times New Roman" panose="02020603050405020304" pitchFamily="18" charset="0"/>
                  </a:rPr>
                  <a:t>动作执行</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环境的状态</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𝑠𝑡𝑎𝑡</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1</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sup>
                    </m:sSubSup>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转移到状态</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𝑠𝑡𝑎𝑡</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𝑒</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sup>
                    </m:sSubSup>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，智能体获得对环境</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的新的观测</a:t>
                </a:r>
                <a14:m>
                  <m:oMath xmlns:m="http://schemas.openxmlformats.org/officeDocument/2006/math">
                    <m:d>
                      <m:dPr>
                        <m:begChr m:val="⟨"/>
                        <m:endChr m:val="⟩"/>
                        <m:ctrlPr>
                          <a:rPr lang="zh-CN" altLang="zh-CN" i="1">
                            <a:effectLst/>
                            <a:latin typeface="Cambria Math" panose="02040503050406030204" pitchFamily="18" charset="0"/>
                            <a:ea typeface="Cambria Math" panose="02040503050406030204" pitchFamily="18" charset="0"/>
                          </a:rPr>
                        </m:ctrlPr>
                      </m:dPr>
                      <m:e>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1</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sup>
                        </m:sSubSup>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e>
                              <m: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2</m:t>
                                </m:r>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sup>
                        </m:sSubSup>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  </m:t>
                        </m:r>
                        <m:sSubSup>
                          <m:sSubSupPr>
                            <m:ctrlPr>
                              <a:rPr lang="zh-CN" altLang="zh-CN" i="1">
                                <a:effectLst/>
                                <a:latin typeface="Cambria Math" panose="02040503050406030204" pitchFamily="18" charset="0"/>
                                <a:ea typeface="Cambria Math" panose="02040503050406030204" pitchFamily="18" charset="0"/>
                              </a:rPr>
                            </m:ctrlPr>
                          </m:sSub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𝑜</m:t>
                            </m:r>
                          </m:e>
                          <m:sub>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𝑡</m:t>
                            </m:r>
                          </m:sub>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m:t>
                            </m:r>
                            <m:sSub>
                              <m:sSubPr>
                                <m:ctrlPr>
                                  <a:rPr lang="zh-CN" altLang="zh-CN" i="1">
                                    <a:effectLst/>
                                    <a:latin typeface="Cambria Math" panose="02040503050406030204" pitchFamily="18" charset="0"/>
                                    <a:ea typeface="Cambria Math" panose="02040503050406030204" pitchFamily="18" charset="0"/>
                                  </a:rPr>
                                </m:ctrlPr>
                              </m:sSub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e>
                              <m:sub>
                                <m:sSup>
                                  <m:sSupPr>
                                    <m:ctrlPr>
                                      <a:rPr lang="zh-CN" altLang="zh-CN" i="1">
                                        <a:effectLst/>
                                        <a:latin typeface="Cambria Math" panose="02040503050406030204" pitchFamily="18" charset="0"/>
                                        <a:ea typeface="Cambria Math" panose="02040503050406030204" pitchFamily="18" charset="0"/>
                                      </a:rPr>
                                    </m:ctrlPr>
                                  </m:sSupPr>
                                  <m:e>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𝐿</m:t>
                                    </m:r>
                                  </m:e>
                                  <m:sup>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𝐴𝐺</m:t>
                                    </m:r>
                                  </m:sup>
                                </m:sSup>
                              </m:sub>
                            </m:sSub>
                            <m:r>
                              <a:rPr lang="en-US" altLang="zh-CN" sz="1800" kern="100">
                                <a:effectLst/>
                                <a:latin typeface="Cambria Math" panose="02040503050406030204" pitchFamily="18" charset="0"/>
                                <a:ea typeface="宋体" panose="02010600030101010101" pitchFamily="2" charset="-122"/>
                                <a:cs typeface="Times New Roman" panose="02020603050405020304" pitchFamily="18" charset="0"/>
                              </a:rPr>
                              <m:t>, </m:t>
                            </m:r>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𝐺</m:t>
                            </m:r>
                          </m:sup>
                        </m:sSubSup>
                      </m:e>
                    </m:d>
                  </m:oMath>
                </a14:m>
                <a:endParaRPr kumimoji="1" lang="en-US" altLang="zh-CN" dirty="0"/>
              </a:p>
              <a:p>
                <a:pPr marL="342900" indent="-342900">
                  <a:buAutoNum type="arabicPeriod"/>
                </a:pPr>
                <a:r>
                  <a:rPr lang="zh-CN" altLang="en-US" b="1" kern="100" dirty="0">
                    <a:latin typeface="Times New Roman" panose="02020603050405020304" pitchFamily="18" charset="0"/>
                    <a:ea typeface="宋体" panose="02010600030101010101" pitchFamily="2" charset="-122"/>
                    <a:cs typeface="Times New Roman" panose="02020603050405020304" pitchFamily="18" charset="0"/>
                  </a:rPr>
                  <a:t>语言更新</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任务信号</a:t>
                </a:r>
                <a14:m>
                  <m:oMath xmlns:m="http://schemas.openxmlformats.org/officeDocument/2006/math">
                    <m:r>
                      <a:rPr lang="en-US" altLang="zh-CN" sz="1800" i="1" kern="100">
                        <a:effectLst/>
                        <a:latin typeface="Cambria Math" panose="02040503050406030204" pitchFamily="18" charset="0"/>
                        <a:ea typeface="宋体" panose="02010600030101010101" pitchFamily="2" charset="-122"/>
                        <a:cs typeface="Times New Roman" panose="02020603050405020304" pitchFamily="18" charset="0"/>
                      </a:rPr>
                      <m:t>𝑒𝑣𝑎</m:t>
                    </m:r>
                  </m:oMath>
                </a14:m>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被用于涌现语言的</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更新</a:t>
                </a:r>
                <a:endParaRPr kumimoji="1" lang="en-US" altLang="zh-CN" dirty="0"/>
              </a:p>
              <a:p>
                <a:pPr marL="342900" indent="-342900">
                  <a:buAutoNum type="arabicPeriod"/>
                </a:pPr>
                <a:endParaRPr kumimoji="1" lang="en-US" altLang="zh-CN" dirty="0"/>
              </a:p>
            </p:txBody>
          </p:sp>
        </mc:Choice>
        <mc:Fallback xmlns="">
          <p:sp>
            <p:nvSpPr>
              <p:cNvPr id="7" name="文本框 6">
                <a:extLst>
                  <a:ext uri="{FF2B5EF4-FFF2-40B4-BE49-F238E27FC236}">
                    <a16:creationId xmlns:a16="http://schemas.microsoft.com/office/drawing/2014/main" id="{D375CAFE-DEBF-3C3E-FAA6-D4CE591C6C52}"/>
                  </a:ext>
                </a:extLst>
              </p:cNvPr>
              <p:cNvSpPr txBox="1">
                <a:spLocks noRot="1" noChangeAspect="1" noMove="1" noResize="1" noEditPoints="1" noAdjustHandles="1" noChangeArrowheads="1" noChangeShapeType="1" noTextEdit="1"/>
              </p:cNvSpPr>
              <p:nvPr/>
            </p:nvSpPr>
            <p:spPr>
              <a:xfrm>
                <a:off x="1195726" y="1470725"/>
                <a:ext cx="10448825" cy="3684278"/>
              </a:xfrm>
              <a:prstGeom prst="rect">
                <a:avLst/>
              </a:prstGeom>
              <a:blipFill>
                <a:blip r:embed="rId3"/>
                <a:stretch>
                  <a:fillRect l="-486" t="-685"/>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6B67F622-BF8B-E891-AA75-18228659DEC0}"/>
              </a:ext>
            </a:extLst>
          </p:cNvPr>
          <p:cNvSpPr>
            <a:spLocks noGrp="1"/>
          </p:cNvSpPr>
          <p:nvPr>
            <p:ph type="sldNum" sz="quarter" idx="12"/>
          </p:nvPr>
        </p:nvSpPr>
        <p:spPr/>
        <p:txBody>
          <a:bodyPr/>
          <a:lstStyle/>
          <a:p>
            <a:fld id="{36CD7EB2-8BC9-43B5-9B4D-70093A545BDE}" type="slidenum">
              <a:rPr lang="zh-CN" altLang="en-US" smtClean="0"/>
              <a:t>14</a:t>
            </a:fld>
            <a:endParaRPr lang="zh-CN" altLang="en-US"/>
          </a:p>
        </p:txBody>
      </p:sp>
    </p:spTree>
    <p:extLst>
      <p:ext uri="{BB962C8B-B14F-4D97-AF65-F5344CB8AC3E}">
        <p14:creationId xmlns:p14="http://schemas.microsoft.com/office/powerpoint/2010/main" val="2547815222"/>
      </p:ext>
    </p:extLst>
  </p:cSld>
  <p:clrMapOvr>
    <a:masterClrMapping/>
  </p:clrMapOvr>
  <mc:AlternateContent xmlns:mc="http://schemas.openxmlformats.org/markup-compatibility/2006">
    <mc:Choice xmlns:p14="http://schemas.microsoft.com/office/powerpoint/2010/main" Requires="p14">
      <p:transition spd="slow" p14:dur="2000" advTm="39179"/>
    </mc:Choice>
    <mc:Fallback>
      <p:transition spd="slow" advTm="39179"/>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文本框 4">
            <a:extLst>
              <a:ext uri="{FF2B5EF4-FFF2-40B4-BE49-F238E27FC236}">
                <a16:creationId xmlns:a16="http://schemas.microsoft.com/office/drawing/2014/main" id="{D3D45F7A-ABD1-8C1D-1DD2-1010F8762FF8}"/>
              </a:ext>
            </a:extLst>
          </p:cNvPr>
          <p:cNvSpPr txBox="1"/>
          <p:nvPr/>
        </p:nvSpPr>
        <p:spPr>
          <a:xfrm>
            <a:off x="1085850" y="1143413"/>
            <a:ext cx="4570482" cy="369332"/>
          </a:xfrm>
          <a:prstGeom prst="rect">
            <a:avLst/>
          </a:prstGeom>
          <a:noFill/>
        </p:spPr>
        <p:txBody>
          <a:bodyPr wrap="none" rtlCol="0">
            <a:spAutoFit/>
          </a:bodyPr>
          <a:lstStyle/>
          <a:p>
            <a:r>
              <a:rPr kumimoji="1" lang="zh-CN" altLang="en-US" dirty="0"/>
              <a:t>动态场景下的多轮涌现语言对话基本框架：</a:t>
            </a:r>
          </a:p>
        </p:txBody>
      </p:sp>
      <p:sp>
        <p:nvSpPr>
          <p:cNvPr id="6" name="文本框 5">
            <a:extLst>
              <a:ext uri="{FF2B5EF4-FFF2-40B4-BE49-F238E27FC236}">
                <a16:creationId xmlns:a16="http://schemas.microsoft.com/office/drawing/2014/main" id="{3E968A07-F5D4-01D1-D7EF-7CA5E810FCD9}"/>
              </a:ext>
            </a:extLst>
          </p:cNvPr>
          <p:cNvSpPr txBox="1"/>
          <p:nvPr/>
        </p:nvSpPr>
        <p:spPr>
          <a:xfrm>
            <a:off x="1195726" y="340874"/>
            <a:ext cx="4493538" cy="461665"/>
          </a:xfrm>
          <a:prstGeom prst="rect">
            <a:avLst/>
          </a:prstGeom>
          <a:noFill/>
        </p:spPr>
        <p:txBody>
          <a:bodyPr wrap="none" rtlCol="0">
            <a:spAutoFit/>
          </a:bodyPr>
          <a:lstStyle/>
          <a:p>
            <a:r>
              <a:rPr kumimoji="1" lang="zh-CN" altLang="en-US" sz="2400" dirty="0"/>
              <a:t>动态场景下的涌现语言交互任务</a:t>
            </a:r>
          </a:p>
        </p:txBody>
      </p:sp>
      <p:sp>
        <p:nvSpPr>
          <p:cNvPr id="4" name="灯片编号占位符 3">
            <a:extLst>
              <a:ext uri="{FF2B5EF4-FFF2-40B4-BE49-F238E27FC236}">
                <a16:creationId xmlns:a16="http://schemas.microsoft.com/office/drawing/2014/main" id="{7543C81E-A4DF-0FB6-A0F8-EA21DEE0F747}"/>
              </a:ext>
            </a:extLst>
          </p:cNvPr>
          <p:cNvSpPr>
            <a:spLocks noGrp="1"/>
          </p:cNvSpPr>
          <p:nvPr>
            <p:ph type="sldNum" sz="quarter" idx="12"/>
          </p:nvPr>
        </p:nvSpPr>
        <p:spPr/>
        <p:txBody>
          <a:bodyPr/>
          <a:lstStyle/>
          <a:p>
            <a:fld id="{36CD7EB2-8BC9-43B5-9B4D-70093A545BDE}" type="slidenum">
              <a:rPr lang="zh-CN" altLang="en-US" smtClean="0"/>
              <a:t>15</a:t>
            </a:fld>
            <a:endParaRPr lang="zh-CN" altLang="en-US"/>
          </a:p>
        </p:txBody>
      </p:sp>
      <p:pic>
        <p:nvPicPr>
          <p:cNvPr id="9" name="图片 8" descr="图形用户界面&#10;&#10;描述已自动生成">
            <a:extLst>
              <a:ext uri="{FF2B5EF4-FFF2-40B4-BE49-F238E27FC236}">
                <a16:creationId xmlns:a16="http://schemas.microsoft.com/office/drawing/2014/main" id="{B8968B08-7A07-F561-896D-1D94A2E8489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66283" y="1812054"/>
            <a:ext cx="8715570" cy="3860968"/>
          </a:xfrm>
          <a:prstGeom prst="rect">
            <a:avLst/>
          </a:prstGeom>
        </p:spPr>
      </p:pic>
    </p:spTree>
    <p:extLst>
      <p:ext uri="{BB962C8B-B14F-4D97-AF65-F5344CB8AC3E}">
        <p14:creationId xmlns:p14="http://schemas.microsoft.com/office/powerpoint/2010/main" val="981395532"/>
      </p:ext>
    </p:extLst>
  </p:cSld>
  <p:clrMapOvr>
    <a:masterClrMapping/>
  </p:clrMapOvr>
  <mc:AlternateContent xmlns:mc="http://schemas.openxmlformats.org/markup-compatibility/2006">
    <mc:Choice xmlns:p14="http://schemas.microsoft.com/office/powerpoint/2010/main" Requires="p14">
      <p:transition spd="slow" p14:dur="2000" advTm="20622"/>
    </mc:Choice>
    <mc:Fallback>
      <p:transition spd="slow" advTm="20622"/>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椭圆 1">
            <a:extLst>
              <a:ext uri="{FF2B5EF4-FFF2-40B4-BE49-F238E27FC236}">
                <a16:creationId xmlns:a16="http://schemas.microsoft.com/office/drawing/2014/main" id="{29F270BC-0CDD-978F-AED8-A11B8B698D01}"/>
              </a:ext>
            </a:extLst>
          </p:cNvPr>
          <p:cNvSpPr/>
          <p:nvPr/>
        </p:nvSpPr>
        <p:spPr>
          <a:xfrm>
            <a:off x="1548580" y="1546744"/>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1</a:t>
            </a:r>
            <a:endParaRPr kumimoji="1" lang="zh-CN" altLang="en-US" sz="2800" b="1" dirty="0"/>
          </a:p>
        </p:txBody>
      </p:sp>
      <p:sp>
        <p:nvSpPr>
          <p:cNvPr id="5" name="椭圆 4">
            <a:extLst>
              <a:ext uri="{FF2B5EF4-FFF2-40B4-BE49-F238E27FC236}">
                <a16:creationId xmlns:a16="http://schemas.microsoft.com/office/drawing/2014/main" id="{43AD168D-9083-4B08-ACCA-D261ACB7FF48}"/>
              </a:ext>
            </a:extLst>
          </p:cNvPr>
          <p:cNvSpPr/>
          <p:nvPr/>
        </p:nvSpPr>
        <p:spPr>
          <a:xfrm>
            <a:off x="1548580" y="2258963"/>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2</a:t>
            </a:r>
            <a:endParaRPr kumimoji="1" lang="zh-CN" altLang="en-US" sz="2800" b="1" dirty="0"/>
          </a:p>
        </p:txBody>
      </p:sp>
      <p:sp>
        <p:nvSpPr>
          <p:cNvPr id="6" name="椭圆 5">
            <a:extLst>
              <a:ext uri="{FF2B5EF4-FFF2-40B4-BE49-F238E27FC236}">
                <a16:creationId xmlns:a16="http://schemas.microsoft.com/office/drawing/2014/main" id="{D276C7CE-E751-C38E-640F-B987F1C947F7}"/>
              </a:ext>
            </a:extLst>
          </p:cNvPr>
          <p:cNvSpPr/>
          <p:nvPr/>
        </p:nvSpPr>
        <p:spPr>
          <a:xfrm>
            <a:off x="1548580" y="3023423"/>
            <a:ext cx="504000" cy="50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3</a:t>
            </a:r>
            <a:endParaRPr kumimoji="1" lang="zh-CN" altLang="en-US" sz="2800" b="1" dirty="0"/>
          </a:p>
        </p:txBody>
      </p:sp>
      <p:sp>
        <p:nvSpPr>
          <p:cNvPr id="7" name="椭圆 6">
            <a:extLst>
              <a:ext uri="{FF2B5EF4-FFF2-40B4-BE49-F238E27FC236}">
                <a16:creationId xmlns:a16="http://schemas.microsoft.com/office/drawing/2014/main" id="{313FB812-F8D5-E2DA-02C4-DF5213827056}"/>
              </a:ext>
            </a:extLst>
          </p:cNvPr>
          <p:cNvSpPr/>
          <p:nvPr/>
        </p:nvSpPr>
        <p:spPr>
          <a:xfrm>
            <a:off x="1548580" y="3760845"/>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4</a:t>
            </a:r>
            <a:endParaRPr kumimoji="1" lang="zh-CN" altLang="en-US" sz="2800" b="1" dirty="0"/>
          </a:p>
        </p:txBody>
      </p:sp>
      <p:sp>
        <p:nvSpPr>
          <p:cNvPr id="8" name="文本框 7">
            <a:extLst>
              <a:ext uri="{FF2B5EF4-FFF2-40B4-BE49-F238E27FC236}">
                <a16:creationId xmlns:a16="http://schemas.microsoft.com/office/drawing/2014/main" id="{1ABAD79B-64C6-05F7-AF56-592FB7CC40B0}"/>
              </a:ext>
            </a:extLst>
          </p:cNvPr>
          <p:cNvSpPr txBox="1"/>
          <p:nvPr/>
        </p:nvSpPr>
        <p:spPr>
          <a:xfrm>
            <a:off x="2374490" y="1628460"/>
            <a:ext cx="1107996" cy="369332"/>
          </a:xfrm>
          <a:prstGeom prst="rect">
            <a:avLst/>
          </a:prstGeom>
          <a:noFill/>
        </p:spPr>
        <p:txBody>
          <a:bodyPr wrap="none" rtlCol="0">
            <a:spAutoFit/>
          </a:bodyPr>
          <a:lstStyle/>
          <a:p>
            <a:r>
              <a:rPr kumimoji="1" lang="zh-CN" altLang="en-US" dirty="0">
                <a:solidFill>
                  <a:schemeClr val="bg1">
                    <a:lumMod val="65000"/>
                  </a:schemeClr>
                </a:solidFill>
              </a:rPr>
              <a:t>研究背景</a:t>
            </a:r>
          </a:p>
        </p:txBody>
      </p:sp>
      <p:sp>
        <p:nvSpPr>
          <p:cNvPr id="9" name="文本框 8">
            <a:extLst>
              <a:ext uri="{FF2B5EF4-FFF2-40B4-BE49-F238E27FC236}">
                <a16:creationId xmlns:a16="http://schemas.microsoft.com/office/drawing/2014/main" id="{31097152-B57E-D46F-1784-1D5382C56CAC}"/>
              </a:ext>
            </a:extLst>
          </p:cNvPr>
          <p:cNvSpPr txBox="1"/>
          <p:nvPr/>
        </p:nvSpPr>
        <p:spPr>
          <a:xfrm>
            <a:off x="2374490" y="2327323"/>
            <a:ext cx="1107996" cy="369332"/>
          </a:xfrm>
          <a:prstGeom prst="rect">
            <a:avLst/>
          </a:prstGeom>
          <a:noFill/>
        </p:spPr>
        <p:txBody>
          <a:bodyPr wrap="none" rtlCol="0">
            <a:spAutoFit/>
          </a:bodyPr>
          <a:lstStyle/>
          <a:p>
            <a:r>
              <a:rPr kumimoji="1" lang="zh-CN" altLang="en-US" dirty="0">
                <a:solidFill>
                  <a:schemeClr val="bg1">
                    <a:lumMod val="65000"/>
                  </a:schemeClr>
                </a:solidFill>
              </a:rPr>
              <a:t>相关工作</a:t>
            </a:r>
          </a:p>
        </p:txBody>
      </p:sp>
      <p:sp>
        <p:nvSpPr>
          <p:cNvPr id="11" name="文本框 10">
            <a:extLst>
              <a:ext uri="{FF2B5EF4-FFF2-40B4-BE49-F238E27FC236}">
                <a16:creationId xmlns:a16="http://schemas.microsoft.com/office/drawing/2014/main" id="{055DDE41-CA61-6425-FBA0-D3CFE87B9CD2}"/>
              </a:ext>
            </a:extLst>
          </p:cNvPr>
          <p:cNvSpPr txBox="1"/>
          <p:nvPr/>
        </p:nvSpPr>
        <p:spPr>
          <a:xfrm>
            <a:off x="2374490" y="3090757"/>
            <a:ext cx="5032147" cy="369332"/>
          </a:xfrm>
          <a:prstGeom prst="rect">
            <a:avLst/>
          </a:prstGeom>
          <a:noFill/>
        </p:spPr>
        <p:txBody>
          <a:bodyPr wrap="none" rtlCol="0">
            <a:spAutoFit/>
          </a:bodyPr>
          <a:lstStyle/>
          <a:p>
            <a:r>
              <a:rPr kumimoji="1" lang="zh-CN" altLang="en-US" dirty="0"/>
              <a:t>研究内容一：简单场景下的涌现语言研究与验证</a:t>
            </a:r>
          </a:p>
        </p:txBody>
      </p:sp>
      <p:sp>
        <p:nvSpPr>
          <p:cNvPr id="12" name="文本框 11">
            <a:extLst>
              <a:ext uri="{FF2B5EF4-FFF2-40B4-BE49-F238E27FC236}">
                <a16:creationId xmlns:a16="http://schemas.microsoft.com/office/drawing/2014/main" id="{F40BEE4E-72B2-3369-E57B-C81E42AF2D40}"/>
              </a:ext>
            </a:extLst>
          </p:cNvPr>
          <p:cNvSpPr txBox="1"/>
          <p:nvPr/>
        </p:nvSpPr>
        <p:spPr>
          <a:xfrm>
            <a:off x="2358460" y="3826628"/>
            <a:ext cx="5032147" cy="369332"/>
          </a:xfrm>
          <a:prstGeom prst="rect">
            <a:avLst/>
          </a:prstGeom>
          <a:noFill/>
        </p:spPr>
        <p:txBody>
          <a:bodyPr wrap="none" rtlCol="0">
            <a:spAutoFit/>
          </a:bodyPr>
          <a:lstStyle/>
          <a:p>
            <a:r>
              <a:rPr kumimoji="1" lang="zh-CN" altLang="en-US" dirty="0">
                <a:solidFill>
                  <a:schemeClr val="bg1">
                    <a:lumMod val="65000"/>
                  </a:schemeClr>
                </a:solidFill>
              </a:rPr>
              <a:t>研究内容二：复杂场景下的涌现语言研究与验证</a:t>
            </a:r>
          </a:p>
        </p:txBody>
      </p:sp>
      <p:sp>
        <p:nvSpPr>
          <p:cNvPr id="13" name="椭圆 12">
            <a:extLst>
              <a:ext uri="{FF2B5EF4-FFF2-40B4-BE49-F238E27FC236}">
                <a16:creationId xmlns:a16="http://schemas.microsoft.com/office/drawing/2014/main" id="{6BE8A4F3-977B-4777-66B0-55827F0BA578}"/>
              </a:ext>
            </a:extLst>
          </p:cNvPr>
          <p:cNvSpPr/>
          <p:nvPr/>
        </p:nvSpPr>
        <p:spPr>
          <a:xfrm>
            <a:off x="1548580" y="4513011"/>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5</a:t>
            </a:r>
            <a:endParaRPr kumimoji="1" lang="zh-CN" altLang="en-US" sz="2800" b="1" dirty="0"/>
          </a:p>
        </p:txBody>
      </p:sp>
      <p:sp>
        <p:nvSpPr>
          <p:cNvPr id="14" name="文本框 13">
            <a:extLst>
              <a:ext uri="{FF2B5EF4-FFF2-40B4-BE49-F238E27FC236}">
                <a16:creationId xmlns:a16="http://schemas.microsoft.com/office/drawing/2014/main" id="{0B331510-4CD1-D47C-2F8C-0283F7EFCC7B}"/>
              </a:ext>
            </a:extLst>
          </p:cNvPr>
          <p:cNvSpPr txBox="1"/>
          <p:nvPr/>
        </p:nvSpPr>
        <p:spPr>
          <a:xfrm>
            <a:off x="2358460" y="4577243"/>
            <a:ext cx="2954655" cy="369332"/>
          </a:xfrm>
          <a:prstGeom prst="rect">
            <a:avLst/>
          </a:prstGeom>
          <a:noFill/>
        </p:spPr>
        <p:txBody>
          <a:bodyPr wrap="none" rtlCol="0">
            <a:spAutoFit/>
          </a:bodyPr>
          <a:lstStyle/>
          <a:p>
            <a:r>
              <a:rPr kumimoji="1" lang="zh-CN" altLang="en-US" dirty="0">
                <a:solidFill>
                  <a:schemeClr val="bg1">
                    <a:lumMod val="65000"/>
                  </a:schemeClr>
                </a:solidFill>
              </a:rPr>
              <a:t>研究内容三：涌现语言分析</a:t>
            </a:r>
          </a:p>
        </p:txBody>
      </p:sp>
      <p:sp>
        <p:nvSpPr>
          <p:cNvPr id="15" name="椭圆 14">
            <a:extLst>
              <a:ext uri="{FF2B5EF4-FFF2-40B4-BE49-F238E27FC236}">
                <a16:creationId xmlns:a16="http://schemas.microsoft.com/office/drawing/2014/main" id="{F6229CA5-B5DB-8FF7-440E-516317D2E7C0}"/>
              </a:ext>
            </a:extLst>
          </p:cNvPr>
          <p:cNvSpPr/>
          <p:nvPr/>
        </p:nvSpPr>
        <p:spPr>
          <a:xfrm>
            <a:off x="1548580" y="5205294"/>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6</a:t>
            </a:r>
            <a:endParaRPr kumimoji="1" lang="zh-CN" altLang="en-US" sz="2800" b="1" dirty="0"/>
          </a:p>
        </p:txBody>
      </p:sp>
      <p:sp>
        <p:nvSpPr>
          <p:cNvPr id="16" name="文本框 15">
            <a:extLst>
              <a:ext uri="{FF2B5EF4-FFF2-40B4-BE49-F238E27FC236}">
                <a16:creationId xmlns:a16="http://schemas.microsoft.com/office/drawing/2014/main" id="{F2768D3A-3294-F966-EBF0-864258F01603}"/>
              </a:ext>
            </a:extLst>
          </p:cNvPr>
          <p:cNvSpPr txBox="1"/>
          <p:nvPr/>
        </p:nvSpPr>
        <p:spPr>
          <a:xfrm>
            <a:off x="2358460" y="5269526"/>
            <a:ext cx="1338828" cy="369332"/>
          </a:xfrm>
          <a:prstGeom prst="rect">
            <a:avLst/>
          </a:prstGeom>
          <a:noFill/>
        </p:spPr>
        <p:txBody>
          <a:bodyPr wrap="none" rtlCol="0">
            <a:spAutoFit/>
          </a:bodyPr>
          <a:lstStyle/>
          <a:p>
            <a:r>
              <a:rPr kumimoji="1" lang="zh-CN" altLang="en-US" dirty="0">
                <a:solidFill>
                  <a:schemeClr val="bg1">
                    <a:lumMod val="65000"/>
                  </a:schemeClr>
                </a:solidFill>
              </a:rPr>
              <a:t>总结与展望</a:t>
            </a:r>
          </a:p>
        </p:txBody>
      </p:sp>
      <p:sp>
        <p:nvSpPr>
          <p:cNvPr id="17" name="文本框 16">
            <a:extLst>
              <a:ext uri="{FF2B5EF4-FFF2-40B4-BE49-F238E27FC236}">
                <a16:creationId xmlns:a16="http://schemas.microsoft.com/office/drawing/2014/main" id="{AFBC339A-5953-CCA5-2214-C148F77F5F81}"/>
              </a:ext>
            </a:extLst>
          </p:cNvPr>
          <p:cNvSpPr txBox="1"/>
          <p:nvPr/>
        </p:nvSpPr>
        <p:spPr>
          <a:xfrm>
            <a:off x="1252361" y="398038"/>
            <a:ext cx="800219" cy="461665"/>
          </a:xfrm>
          <a:prstGeom prst="rect">
            <a:avLst/>
          </a:prstGeom>
          <a:noFill/>
        </p:spPr>
        <p:txBody>
          <a:bodyPr wrap="none" rtlCol="0">
            <a:spAutoFit/>
          </a:bodyPr>
          <a:lstStyle/>
          <a:p>
            <a:r>
              <a:rPr kumimoji="1" lang="zh-CN" altLang="en-US" sz="2400" dirty="0"/>
              <a:t>目录</a:t>
            </a:r>
          </a:p>
        </p:txBody>
      </p:sp>
      <p:sp>
        <p:nvSpPr>
          <p:cNvPr id="4" name="灯片编号占位符 3">
            <a:extLst>
              <a:ext uri="{FF2B5EF4-FFF2-40B4-BE49-F238E27FC236}">
                <a16:creationId xmlns:a16="http://schemas.microsoft.com/office/drawing/2014/main" id="{CE0754EC-ADB8-F2B5-F5AD-AA1BF9748F27}"/>
              </a:ext>
            </a:extLst>
          </p:cNvPr>
          <p:cNvSpPr>
            <a:spLocks noGrp="1"/>
          </p:cNvSpPr>
          <p:nvPr>
            <p:ph type="sldNum" sz="quarter" idx="12"/>
          </p:nvPr>
        </p:nvSpPr>
        <p:spPr/>
        <p:txBody>
          <a:bodyPr/>
          <a:lstStyle/>
          <a:p>
            <a:fld id="{36CD7EB2-8BC9-43B5-9B4D-70093A545BDE}" type="slidenum">
              <a:rPr lang="zh-CN" altLang="en-US" smtClean="0"/>
              <a:t>16</a:t>
            </a:fld>
            <a:endParaRPr lang="zh-CN" altLang="en-US"/>
          </a:p>
        </p:txBody>
      </p:sp>
    </p:spTree>
    <p:extLst>
      <p:ext uri="{BB962C8B-B14F-4D97-AF65-F5344CB8AC3E}">
        <p14:creationId xmlns:p14="http://schemas.microsoft.com/office/powerpoint/2010/main" val="1982800894"/>
      </p:ext>
    </p:extLst>
  </p:cSld>
  <p:clrMapOvr>
    <a:masterClrMapping/>
  </p:clrMapOvr>
  <mc:AlternateContent xmlns:mc="http://schemas.openxmlformats.org/markup-compatibility/2006">
    <mc:Choice xmlns:p14="http://schemas.microsoft.com/office/powerpoint/2010/main" Requires="p14">
      <p:transition spd="slow" p14:dur="2000" advTm="6416"/>
    </mc:Choice>
    <mc:Fallback>
      <p:transition spd="slow" advTm="6416"/>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8FBBEA40-C2D1-FC53-88A6-7F894765972B}"/>
              </a:ext>
            </a:extLst>
          </p:cNvPr>
          <p:cNvSpPr txBox="1"/>
          <p:nvPr/>
        </p:nvSpPr>
        <p:spPr>
          <a:xfrm>
            <a:off x="1180923" y="400048"/>
            <a:ext cx="6340197" cy="461665"/>
          </a:xfrm>
          <a:prstGeom prst="rect">
            <a:avLst/>
          </a:prstGeom>
          <a:noFill/>
        </p:spPr>
        <p:txBody>
          <a:bodyPr wrap="none" rtlCol="0">
            <a:spAutoFit/>
          </a:bodyPr>
          <a:lstStyle/>
          <a:p>
            <a:r>
              <a:rPr kumimoji="1" lang="zh-CN" altLang="en-US" sz="2400" dirty="0"/>
              <a:t>简单场景下的涌现语言研究与验证：任务描述</a:t>
            </a:r>
          </a:p>
        </p:txBody>
      </p:sp>
      <p:pic>
        <p:nvPicPr>
          <p:cNvPr id="9" name="图片 8" descr="图片包含 图示&#10;&#10;描述已自动生成">
            <a:extLst>
              <a:ext uri="{FF2B5EF4-FFF2-40B4-BE49-F238E27FC236}">
                <a16:creationId xmlns:a16="http://schemas.microsoft.com/office/drawing/2014/main" id="{4AB92244-FDDD-482C-073F-DBF26D9061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04503" y="3668140"/>
            <a:ext cx="5782993" cy="2630944"/>
          </a:xfrm>
          <a:prstGeom prst="rect">
            <a:avLst/>
          </a:prstGeom>
        </p:spPr>
      </p:pic>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EBB142ED-7FCA-3364-02C4-8EC4026B6E09}"/>
                  </a:ext>
                </a:extLst>
              </p:cNvPr>
              <p:cNvSpPr txBox="1"/>
              <p:nvPr/>
            </p:nvSpPr>
            <p:spPr>
              <a:xfrm>
                <a:off x="1180923" y="972265"/>
                <a:ext cx="9863315" cy="2585323"/>
              </a:xfrm>
              <a:prstGeom prst="rect">
                <a:avLst/>
              </a:prstGeom>
              <a:noFill/>
            </p:spPr>
            <p:txBody>
              <a:bodyPr wrap="square" rtlCol="0">
                <a:spAutoFit/>
              </a:bodyPr>
              <a:lstStyle/>
              <a:p>
                <a:r>
                  <a:rPr kumimoji="1" lang="zh-CN" altLang="en-US" dirty="0"/>
                  <a:t>多智能体导航任务：</a:t>
                </a:r>
                <a:endParaRPr kumimoji="1" lang="en-US" altLang="zh-CN" dirty="0"/>
              </a:p>
              <a:p>
                <a:endParaRPr kumimoji="1" lang="en-US" altLang="zh-CN" dirty="0"/>
              </a:p>
              <a:p>
                <a:r>
                  <a:rPr kumimoji="1" lang="en-US" altLang="zh-CN" dirty="0"/>
                  <a:t>1.</a:t>
                </a:r>
                <a:r>
                  <a:rPr kumimoji="1" lang="zh-CN" altLang="en-US" dirty="0"/>
                  <a:t> 任务包含环境</a:t>
                </a:r>
                <a14:m>
                  <m:oMath xmlns:m="http://schemas.openxmlformats.org/officeDocument/2006/math">
                    <m:r>
                      <a:rPr kumimoji="1" lang="en-US" altLang="zh-CN" b="0" i="1" smtClean="0">
                        <a:latin typeface="Cambria Math" panose="02040503050406030204" pitchFamily="18" charset="0"/>
                      </a:rPr>
                      <m:t>𝐺</m:t>
                    </m:r>
                  </m:oMath>
                </a14:m>
                <a:r>
                  <a:rPr kumimoji="1" lang="zh-CN" altLang="en-US" dirty="0"/>
                  <a:t>和两个智能体：</a:t>
                </a:r>
                <a:r>
                  <a:rPr kumimoji="1" lang="en-US" altLang="zh-CN" dirty="0"/>
                  <a:t>Tourist</a:t>
                </a:r>
                <a:r>
                  <a:rPr kumimoji="1" lang="zh-CN" altLang="en-US" dirty="0"/>
                  <a:t>和</a:t>
                </a:r>
                <a:r>
                  <a:rPr kumimoji="1" lang="en-US" altLang="zh-CN" dirty="0"/>
                  <a:t>Guide</a:t>
                </a:r>
              </a:p>
              <a:p>
                <a:pPr marL="342900" indent="-342900">
                  <a:buAutoNum type="arabicPeriod"/>
                </a:pPr>
                <a:endParaRPr kumimoji="1" lang="en-US" altLang="zh-CN" dirty="0"/>
              </a:p>
              <a:p>
                <a:r>
                  <a:rPr kumimoji="1" lang="en-US" altLang="zh-CN" dirty="0"/>
                  <a:t>2.</a:t>
                </a:r>
                <a:r>
                  <a:rPr kumimoji="1" lang="zh-CN" altLang="en-US" dirty="0"/>
                  <a:t> 智能体</a:t>
                </a:r>
                <a:r>
                  <a:rPr kumimoji="1" lang="en-US" altLang="zh-CN" dirty="0"/>
                  <a:t>Tourist</a:t>
                </a:r>
                <a:r>
                  <a:rPr kumimoji="1" lang="zh-CN" altLang="en-US" dirty="0"/>
                  <a:t>：处于导航环境</a:t>
                </a:r>
                <a14:m>
                  <m:oMath xmlns:m="http://schemas.openxmlformats.org/officeDocument/2006/math">
                    <m:r>
                      <a:rPr kumimoji="1" lang="en-US" altLang="zh-CN" b="0" i="1" smtClean="0">
                        <a:latin typeface="Cambria Math" panose="02040503050406030204" pitchFamily="18" charset="0"/>
                      </a:rPr>
                      <m:t>𝐺</m:t>
                    </m:r>
                  </m:oMath>
                </a14:m>
                <a:r>
                  <a:rPr kumimoji="1" lang="zh-CN" altLang="en-US" dirty="0"/>
                  <a:t>中，对</a:t>
                </a:r>
                <a14:m>
                  <m:oMath xmlns:m="http://schemas.openxmlformats.org/officeDocument/2006/math">
                    <m:r>
                      <a:rPr kumimoji="1" lang="en-US" altLang="zh-CN" i="1">
                        <a:latin typeface="Cambria Math" panose="02040503050406030204" pitchFamily="18" charset="0"/>
                      </a:rPr>
                      <m:t>𝐺</m:t>
                    </m:r>
                  </m:oMath>
                </a14:m>
                <a:r>
                  <a:rPr kumimoji="1" lang="zh-CN" altLang="en-US" dirty="0"/>
                  <a:t>有当前时刻的局部环境观测。</a:t>
                </a:r>
                <a:r>
                  <a:rPr kumimoji="1" lang="en-US" altLang="zh-CN" dirty="0"/>
                  <a:t>Tourist</a:t>
                </a:r>
                <a:r>
                  <a:rPr kumimoji="1" lang="zh-CN" altLang="en-US" dirty="0"/>
                  <a:t>服从来自</a:t>
                </a:r>
                <a:r>
                  <a:rPr kumimoji="1" lang="en-US" altLang="zh-CN" dirty="0"/>
                  <a:t>Guide</a:t>
                </a:r>
                <a:r>
                  <a:rPr kumimoji="1" lang="zh-CN" altLang="en-US" dirty="0"/>
                  <a:t>的涌现语言导航指令在环境中朝目标位置移动。</a:t>
                </a:r>
                <a:endParaRPr kumimoji="1" lang="en-US" altLang="zh-CN" dirty="0"/>
              </a:p>
              <a:p>
                <a:endParaRPr kumimoji="1" lang="en-US" altLang="zh-CN" dirty="0"/>
              </a:p>
              <a:p>
                <a:r>
                  <a:rPr kumimoji="1" lang="en-US" altLang="zh-CN" dirty="0"/>
                  <a:t>3.</a:t>
                </a:r>
                <a:r>
                  <a:rPr kumimoji="1" lang="zh-CN" altLang="en-US" dirty="0"/>
                  <a:t> 智能体</a:t>
                </a:r>
                <a:r>
                  <a:rPr kumimoji="1" lang="en-US" altLang="zh-CN" dirty="0"/>
                  <a:t>Guide</a:t>
                </a:r>
                <a:r>
                  <a:rPr kumimoji="1" lang="zh-CN" altLang="en-US" dirty="0"/>
                  <a:t>：对</a:t>
                </a:r>
                <a14:m>
                  <m:oMath xmlns:m="http://schemas.openxmlformats.org/officeDocument/2006/math">
                    <m:r>
                      <a:rPr kumimoji="1" lang="en-US" altLang="zh-CN" i="1" smtClean="0">
                        <a:latin typeface="Cambria Math" panose="02040503050406030204" pitchFamily="18" charset="0"/>
                      </a:rPr>
                      <m:t>𝐺</m:t>
                    </m:r>
                  </m:oMath>
                </a14:m>
                <a:r>
                  <a:rPr kumimoji="1" lang="zh-CN" altLang="en-US" dirty="0"/>
                  <a:t>有全局的观测信息，但是没有</a:t>
                </a:r>
                <a:r>
                  <a:rPr kumimoji="1" lang="en-US" altLang="zh-CN" dirty="0"/>
                  <a:t>Tourist</a:t>
                </a:r>
                <a:r>
                  <a:rPr kumimoji="1" lang="zh-CN" altLang="en-US" dirty="0"/>
                  <a:t>在环境的位置信息。</a:t>
                </a:r>
                <a:r>
                  <a:rPr kumimoji="1" lang="en-US" altLang="zh-CN" dirty="0"/>
                  <a:t>Guide</a:t>
                </a:r>
                <a:r>
                  <a:rPr kumimoji="1" lang="zh-CN" altLang="en-US" dirty="0"/>
                  <a:t>依据</a:t>
                </a:r>
                <a:r>
                  <a:rPr kumimoji="1" lang="en-US" altLang="zh-CN" dirty="0"/>
                  <a:t>Tourist</a:t>
                </a:r>
                <a:r>
                  <a:rPr kumimoji="1" lang="zh-CN" altLang="en-US" dirty="0"/>
                  <a:t>的涌现语言描述判断</a:t>
                </a:r>
                <a:r>
                  <a:rPr kumimoji="1" lang="en-US" altLang="zh-CN" dirty="0"/>
                  <a:t>Tourist</a:t>
                </a:r>
                <a:r>
                  <a:rPr kumimoji="1" lang="zh-CN" altLang="en-US" dirty="0"/>
                  <a:t>的位置并指导</a:t>
                </a:r>
                <a:r>
                  <a:rPr kumimoji="1" lang="en-US" altLang="zh-CN" dirty="0"/>
                  <a:t>Tourist</a:t>
                </a:r>
                <a:r>
                  <a:rPr kumimoji="1" lang="zh-CN" altLang="en-US" dirty="0"/>
                  <a:t>沿最短路线到达目标位置。</a:t>
                </a:r>
              </a:p>
            </p:txBody>
          </p:sp>
        </mc:Choice>
        <mc:Fallback xmlns="">
          <p:sp>
            <p:nvSpPr>
              <p:cNvPr id="11" name="文本框 10">
                <a:extLst>
                  <a:ext uri="{FF2B5EF4-FFF2-40B4-BE49-F238E27FC236}">
                    <a16:creationId xmlns:a16="http://schemas.microsoft.com/office/drawing/2014/main" id="{EBB142ED-7FCA-3364-02C4-8EC4026B6E09}"/>
                  </a:ext>
                </a:extLst>
              </p:cNvPr>
              <p:cNvSpPr txBox="1">
                <a:spLocks noRot="1" noChangeAspect="1" noMove="1" noResize="1" noEditPoints="1" noAdjustHandles="1" noChangeArrowheads="1" noChangeShapeType="1" noTextEdit="1"/>
              </p:cNvSpPr>
              <p:nvPr/>
            </p:nvSpPr>
            <p:spPr>
              <a:xfrm>
                <a:off x="1180923" y="972265"/>
                <a:ext cx="9863315" cy="2585323"/>
              </a:xfrm>
              <a:prstGeom prst="rect">
                <a:avLst/>
              </a:prstGeom>
              <a:blipFill>
                <a:blip r:embed="rId4"/>
                <a:stretch>
                  <a:fillRect l="-644" t="-976" b="-2927"/>
                </a:stretch>
              </a:blipFill>
            </p:spPr>
            <p:txBody>
              <a:bodyPr/>
              <a:lstStyle/>
              <a:p>
                <a:r>
                  <a:rPr lang="zh-CN" altLang="en-US">
                    <a:noFill/>
                  </a:rPr>
                  <a:t> </a:t>
                </a:r>
              </a:p>
            </p:txBody>
          </p:sp>
        </mc:Fallback>
      </mc:AlternateContent>
      <p:sp>
        <p:nvSpPr>
          <p:cNvPr id="3" name="灯片编号占位符 2">
            <a:extLst>
              <a:ext uri="{FF2B5EF4-FFF2-40B4-BE49-F238E27FC236}">
                <a16:creationId xmlns:a16="http://schemas.microsoft.com/office/drawing/2014/main" id="{22C1541E-C526-1DAF-2D1D-8D02BC2B6BFE}"/>
              </a:ext>
            </a:extLst>
          </p:cNvPr>
          <p:cNvSpPr>
            <a:spLocks noGrp="1"/>
          </p:cNvSpPr>
          <p:nvPr>
            <p:ph type="sldNum" sz="quarter" idx="12"/>
          </p:nvPr>
        </p:nvSpPr>
        <p:spPr/>
        <p:txBody>
          <a:bodyPr/>
          <a:lstStyle/>
          <a:p>
            <a:fld id="{36CD7EB2-8BC9-43B5-9B4D-70093A545BDE}" type="slidenum">
              <a:rPr lang="zh-CN" altLang="en-US" smtClean="0"/>
              <a:t>17</a:t>
            </a:fld>
            <a:endParaRPr lang="zh-CN" altLang="en-US"/>
          </a:p>
        </p:txBody>
      </p:sp>
    </p:spTree>
    <p:extLst>
      <p:ext uri="{BB962C8B-B14F-4D97-AF65-F5344CB8AC3E}">
        <p14:creationId xmlns:p14="http://schemas.microsoft.com/office/powerpoint/2010/main" val="4136433793"/>
      </p:ext>
    </p:extLst>
  </p:cSld>
  <p:clrMapOvr>
    <a:masterClrMapping/>
  </p:clrMapOvr>
  <mc:AlternateContent xmlns:mc="http://schemas.openxmlformats.org/markup-compatibility/2006">
    <mc:Choice xmlns:p14="http://schemas.microsoft.com/office/powerpoint/2010/main" Requires="p14">
      <p:transition spd="slow" p14:dur="2000" advTm="35241"/>
    </mc:Choice>
    <mc:Fallback>
      <p:transition spd="slow" advTm="35241"/>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8FBBEA40-C2D1-FC53-88A6-7F894765972B}"/>
              </a:ext>
            </a:extLst>
          </p:cNvPr>
          <p:cNvSpPr txBox="1"/>
          <p:nvPr/>
        </p:nvSpPr>
        <p:spPr>
          <a:xfrm>
            <a:off x="1180923" y="400048"/>
            <a:ext cx="6340197" cy="461665"/>
          </a:xfrm>
          <a:prstGeom prst="rect">
            <a:avLst/>
          </a:prstGeom>
          <a:noFill/>
        </p:spPr>
        <p:txBody>
          <a:bodyPr wrap="none" rtlCol="0">
            <a:spAutoFit/>
          </a:bodyPr>
          <a:lstStyle/>
          <a:p>
            <a:r>
              <a:rPr kumimoji="1" lang="zh-CN" altLang="en-US" sz="2400" dirty="0"/>
              <a:t>简单场景下的涌现语言研究与验证：模型结构</a:t>
            </a:r>
          </a:p>
        </p:txBody>
      </p:sp>
      <p:pic>
        <p:nvPicPr>
          <p:cNvPr id="2" name="图片 1" descr="电脑的屏幕截图&#10;&#10;中度可信度描述已自动生成">
            <a:extLst>
              <a:ext uri="{FF2B5EF4-FFF2-40B4-BE49-F238E27FC236}">
                <a16:creationId xmlns:a16="http://schemas.microsoft.com/office/drawing/2014/main" id="{DECBCD96-76B3-77F0-22E2-D31A04D32C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048" y="1224206"/>
            <a:ext cx="8535521" cy="4758890"/>
          </a:xfrm>
          <a:prstGeom prst="rect">
            <a:avLst/>
          </a:prstGeom>
        </p:spPr>
      </p:pic>
      <p:sp>
        <p:nvSpPr>
          <p:cNvPr id="5" name="灯片编号占位符 4">
            <a:extLst>
              <a:ext uri="{FF2B5EF4-FFF2-40B4-BE49-F238E27FC236}">
                <a16:creationId xmlns:a16="http://schemas.microsoft.com/office/drawing/2014/main" id="{C1741721-EC65-BBCB-9D94-B12CC02A80FA}"/>
              </a:ext>
            </a:extLst>
          </p:cNvPr>
          <p:cNvSpPr>
            <a:spLocks noGrp="1"/>
          </p:cNvSpPr>
          <p:nvPr>
            <p:ph type="sldNum" sz="quarter" idx="12"/>
          </p:nvPr>
        </p:nvSpPr>
        <p:spPr/>
        <p:txBody>
          <a:bodyPr/>
          <a:lstStyle/>
          <a:p>
            <a:fld id="{36CD7EB2-8BC9-43B5-9B4D-70093A545BDE}" type="slidenum">
              <a:rPr lang="zh-CN" altLang="en-US" smtClean="0"/>
              <a:t>18</a:t>
            </a:fld>
            <a:endParaRPr lang="zh-CN" altLang="en-US"/>
          </a:p>
        </p:txBody>
      </p:sp>
      <p:pic>
        <p:nvPicPr>
          <p:cNvPr id="1026" name="Picture 2">
            <a:extLst>
              <a:ext uri="{FF2B5EF4-FFF2-40B4-BE49-F238E27FC236}">
                <a16:creationId xmlns:a16="http://schemas.microsoft.com/office/drawing/2014/main" id="{C4AE3C4F-FDC4-101B-E607-B1EBD1478C0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06035" y="3321173"/>
            <a:ext cx="655787" cy="6557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A9862B28-B3B8-2E22-4E2A-7D2009DE695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21421" y="4167916"/>
            <a:ext cx="658800" cy="658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3661550"/>
      </p:ext>
    </p:extLst>
  </p:cSld>
  <p:clrMapOvr>
    <a:masterClrMapping/>
  </p:clrMapOvr>
  <mc:AlternateContent xmlns:mc="http://schemas.openxmlformats.org/markup-compatibility/2006">
    <mc:Choice xmlns:p14="http://schemas.microsoft.com/office/powerpoint/2010/main" Requires="p14">
      <p:transition spd="slow" p14:dur="2000" advTm="17967"/>
    </mc:Choice>
    <mc:Fallback>
      <p:transition spd="slow" advTm="17967"/>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8FBBEA40-C2D1-FC53-88A6-7F894765972B}"/>
              </a:ext>
            </a:extLst>
          </p:cNvPr>
          <p:cNvSpPr txBox="1"/>
          <p:nvPr/>
        </p:nvSpPr>
        <p:spPr>
          <a:xfrm>
            <a:off x="1180923" y="400048"/>
            <a:ext cx="6340197" cy="461665"/>
          </a:xfrm>
          <a:prstGeom prst="rect">
            <a:avLst/>
          </a:prstGeom>
          <a:noFill/>
        </p:spPr>
        <p:txBody>
          <a:bodyPr wrap="none" rtlCol="0">
            <a:spAutoFit/>
          </a:bodyPr>
          <a:lstStyle/>
          <a:p>
            <a:r>
              <a:rPr kumimoji="1" lang="zh-CN" altLang="en-US" sz="2400" dirty="0"/>
              <a:t>简单场景下的涌现语言研究与验证：实验设置</a:t>
            </a:r>
          </a:p>
        </p:txBody>
      </p:sp>
      <p:sp>
        <p:nvSpPr>
          <p:cNvPr id="2" name="文本框 1">
            <a:extLst>
              <a:ext uri="{FF2B5EF4-FFF2-40B4-BE49-F238E27FC236}">
                <a16:creationId xmlns:a16="http://schemas.microsoft.com/office/drawing/2014/main" id="{77F0D3FB-1ABF-FCA3-650A-1D4FA0DC1D91}"/>
              </a:ext>
            </a:extLst>
          </p:cNvPr>
          <p:cNvSpPr txBox="1"/>
          <p:nvPr/>
        </p:nvSpPr>
        <p:spPr>
          <a:xfrm>
            <a:off x="1180923" y="1261761"/>
            <a:ext cx="10287505" cy="3785652"/>
          </a:xfrm>
          <a:prstGeom prst="rect">
            <a:avLst/>
          </a:prstGeom>
          <a:noFill/>
        </p:spPr>
        <p:txBody>
          <a:bodyPr wrap="square" rtlCol="0">
            <a:spAutoFit/>
          </a:bodyPr>
          <a:lstStyle/>
          <a:p>
            <a:pPr marL="342900" indent="-342900">
              <a:buAutoNum type="arabicPeriod"/>
            </a:pPr>
            <a:r>
              <a:rPr kumimoji="1" lang="zh-CN" altLang="en-US" sz="1600" dirty="0"/>
              <a:t>实验数据</a:t>
            </a:r>
            <a:endParaRPr kumimoji="1" lang="en-US" altLang="zh-CN" sz="1600" dirty="0"/>
          </a:p>
          <a:p>
            <a:pPr marL="800100" lvl="1" indent="-342900">
              <a:buFontTx/>
              <a:buAutoNum type="arabicPeriod"/>
            </a:pPr>
            <a:r>
              <a:rPr kumimoji="1" lang="zh-CN" altLang="en-US" sz="1600" dirty="0"/>
              <a:t>构造的</a:t>
            </a:r>
            <a:r>
              <a:rPr kumimoji="1" lang="en-US" altLang="zh-CN" sz="1600" dirty="0"/>
              <a:t>grid</a:t>
            </a:r>
            <a:r>
              <a:rPr kumimoji="1" lang="zh-CN" altLang="en-US" sz="1600" dirty="0"/>
              <a:t> </a:t>
            </a:r>
            <a:r>
              <a:rPr kumimoji="1" lang="en-US" altLang="zh-CN" sz="1600" dirty="0"/>
              <a:t>world</a:t>
            </a:r>
            <a:r>
              <a:rPr kumimoji="1" lang="zh-CN" altLang="en-US" sz="1600" dirty="0"/>
              <a:t>场景数据集，每个场景包含</a:t>
            </a:r>
            <a:r>
              <a:rPr kumimoji="1" lang="en-US" altLang="zh-CN" sz="1600" dirty="0"/>
              <a:t>6</a:t>
            </a:r>
            <a:r>
              <a:rPr kumimoji="1" lang="zh-CN" altLang="en-US" sz="1600" dirty="0"/>
              <a:t>个房间，每个房间包含不定数量的物体，每个物体有</a:t>
            </a:r>
            <a:r>
              <a:rPr kumimoji="1" lang="en-US" altLang="zh-CN" sz="1600" dirty="0"/>
              <a:t>3</a:t>
            </a:r>
            <a:r>
              <a:rPr kumimoji="1" lang="zh-CN" altLang="en-US" sz="1600" dirty="0"/>
              <a:t>种可能的颜色和</a:t>
            </a:r>
            <a:r>
              <a:rPr kumimoji="1" lang="en-US" altLang="zh-CN" sz="1600" dirty="0"/>
              <a:t>3</a:t>
            </a:r>
            <a:r>
              <a:rPr kumimoji="1" lang="zh-CN" altLang="en-US" sz="1600" dirty="0"/>
              <a:t>种可能的形状 。</a:t>
            </a:r>
            <a:endParaRPr kumimoji="1" lang="en-US" altLang="zh-CN" sz="1600" dirty="0"/>
          </a:p>
          <a:p>
            <a:pPr marL="800100" lvl="1" indent="-342900">
              <a:buFontTx/>
              <a:buAutoNum type="arabicPeriod"/>
            </a:pPr>
            <a:endParaRPr kumimoji="1" lang="en-US" altLang="zh-CN" sz="1600" dirty="0"/>
          </a:p>
          <a:p>
            <a:pPr marL="342900" indent="-342900">
              <a:buAutoNum type="arabicPeriod"/>
            </a:pPr>
            <a:r>
              <a:rPr kumimoji="1" lang="zh-CN" altLang="en-US" sz="1600" dirty="0"/>
              <a:t>对比模型：</a:t>
            </a:r>
            <a:endParaRPr kumimoji="1" lang="en-US" altLang="zh-CN" sz="1600" dirty="0"/>
          </a:p>
          <a:p>
            <a:pPr marL="800100" lvl="1" indent="-342900">
              <a:buFontTx/>
              <a:buAutoNum type="arabicPeriod"/>
            </a:pPr>
            <a:r>
              <a:rPr kumimoji="1" lang="zh-CN" altLang="en-US" sz="1600" dirty="0"/>
              <a:t>基于</a:t>
            </a:r>
            <a:r>
              <a:rPr kumimoji="1" lang="en-US" altLang="zh-CN" sz="1600" dirty="0"/>
              <a:t>reconstruction</a:t>
            </a:r>
            <a:r>
              <a:rPr kumimoji="1" lang="zh-CN" altLang="en-US" sz="1600" dirty="0"/>
              <a:t> </a:t>
            </a:r>
            <a:r>
              <a:rPr kumimoji="1" lang="en-US" altLang="zh-CN" sz="1600" dirty="0"/>
              <a:t>task</a:t>
            </a:r>
            <a:r>
              <a:rPr kumimoji="1" lang="zh-CN" altLang="en-US" sz="1600" dirty="0"/>
              <a:t>的离散表征模型</a:t>
            </a:r>
            <a:r>
              <a:rPr kumimoji="1" lang="en-US" altLang="zh-CN" sz="1600" dirty="0"/>
              <a:t>discrete VAE </a:t>
            </a:r>
          </a:p>
          <a:p>
            <a:pPr marL="800100" lvl="1" indent="-342900">
              <a:buFontTx/>
              <a:buAutoNum type="arabicPeriod"/>
            </a:pPr>
            <a:r>
              <a:rPr kumimoji="1" lang="zh-CN" altLang="en-US" sz="1600" dirty="0"/>
              <a:t>传输连续向量的模型</a:t>
            </a:r>
            <a:endParaRPr kumimoji="1" lang="en-US" altLang="zh-CN" sz="1600" dirty="0"/>
          </a:p>
          <a:p>
            <a:pPr marL="800100" lvl="1" indent="-342900">
              <a:buFontTx/>
              <a:buAutoNum type="arabicPeriod"/>
            </a:pPr>
            <a:endParaRPr kumimoji="1" lang="en-US" altLang="zh-CN" sz="1600" dirty="0"/>
          </a:p>
          <a:p>
            <a:pPr marL="342900" indent="-342900">
              <a:buAutoNum type="arabicPeriod"/>
            </a:pPr>
            <a:r>
              <a:rPr kumimoji="1" lang="zh-CN" altLang="en-US" sz="1600" dirty="0"/>
              <a:t>评价指标：</a:t>
            </a:r>
            <a:endParaRPr kumimoji="1" lang="en-US" altLang="zh-CN" sz="1600" dirty="0"/>
          </a:p>
          <a:p>
            <a:pPr marL="800100" lvl="1" indent="-342900">
              <a:buFontTx/>
              <a:buAutoNum type="arabicPeriod"/>
            </a:pPr>
            <a:r>
              <a:rPr kumimoji="1" lang="en-US" altLang="zh-CN" sz="1600" dirty="0">
                <a:sym typeface="Wingdings" pitchFamily="2" charset="2"/>
              </a:rPr>
              <a:t>Acc</a:t>
            </a:r>
            <a:r>
              <a:rPr kumimoji="1" lang="zh-CN" altLang="en-US" sz="1600" dirty="0">
                <a:sym typeface="Wingdings" pitchFamily="2" charset="2"/>
              </a:rPr>
              <a:t>：评估任务表现 </a:t>
            </a:r>
            <a:endParaRPr kumimoji="1" lang="en-US" altLang="zh-CN" sz="1600" dirty="0">
              <a:sym typeface="Wingdings" pitchFamily="2" charset="2"/>
            </a:endParaRPr>
          </a:p>
          <a:p>
            <a:pPr marL="800100" lvl="1" indent="-342900">
              <a:buFontTx/>
              <a:buAutoNum type="arabicPeriod"/>
            </a:pPr>
            <a:endParaRPr kumimoji="1" lang="en-US" altLang="zh-CN" sz="1600" dirty="0">
              <a:sym typeface="Wingdings" pitchFamily="2" charset="2"/>
            </a:endParaRPr>
          </a:p>
          <a:p>
            <a:pPr marL="800100" lvl="1" indent="-342900">
              <a:buFontTx/>
              <a:buAutoNum type="arabicPeriod"/>
            </a:pPr>
            <a:r>
              <a:rPr kumimoji="1" lang="en" altLang="zh-CN" sz="1600" dirty="0"/>
              <a:t>topographic similarity </a:t>
            </a:r>
            <a:r>
              <a:rPr kumimoji="1" lang="en-US" altLang="zh-CN" sz="1600" dirty="0"/>
              <a:t>(</a:t>
            </a:r>
            <a:r>
              <a:rPr kumimoji="1" lang="zh-CN" altLang="en" sz="1600" dirty="0"/>
              <a:t>𝜌</a:t>
            </a:r>
            <a:r>
              <a:rPr kumimoji="1" lang="en-US" altLang="zh-CN" sz="1600" dirty="0"/>
              <a:t>)</a:t>
            </a:r>
            <a:r>
              <a:rPr kumimoji="1" lang="zh-CN" altLang="en-US" sz="1600" dirty="0"/>
              <a:t>：评估语言组合性的指标</a:t>
            </a:r>
            <a:endParaRPr kumimoji="1" lang="en-US" altLang="zh-CN" sz="1600" dirty="0"/>
          </a:p>
          <a:p>
            <a:pPr marL="800100" lvl="1" indent="-342900">
              <a:buFontTx/>
              <a:buAutoNum type="arabicPeriod"/>
            </a:pPr>
            <a:endParaRPr kumimoji="1" lang="en-US" altLang="zh-CN" sz="1600" dirty="0"/>
          </a:p>
          <a:p>
            <a:pPr marL="800100" lvl="1" indent="-342900">
              <a:buFontTx/>
              <a:buAutoNum type="arabicPeriod"/>
            </a:pPr>
            <a:r>
              <a:rPr kumimoji="1" lang="en" altLang="zh-CN" sz="1600" dirty="0"/>
              <a:t>Purity</a:t>
            </a:r>
            <a:r>
              <a:rPr kumimoji="1" lang="zh-CN" altLang="en-US" sz="1600" dirty="0"/>
              <a:t>：控制房间的其他特征不变，只改变房间中物体的颜色、形状、所处位置，对涌现语言聚类。分别用颜色、形状、位置作为房间的类别标签，计算得到的</a:t>
            </a:r>
            <a:r>
              <a:rPr kumimoji="1" lang="en-US" altLang="zh-CN" sz="1600" dirty="0"/>
              <a:t>purity</a:t>
            </a:r>
            <a:r>
              <a:rPr kumimoji="1" lang="zh-CN" altLang="en-US" sz="1600" dirty="0"/>
              <a:t>评估语言中包含对应信息的多少。 </a:t>
            </a:r>
          </a:p>
        </p:txBody>
      </p:sp>
      <p:sp>
        <p:nvSpPr>
          <p:cNvPr id="5" name="灯片编号占位符 4">
            <a:extLst>
              <a:ext uri="{FF2B5EF4-FFF2-40B4-BE49-F238E27FC236}">
                <a16:creationId xmlns:a16="http://schemas.microsoft.com/office/drawing/2014/main" id="{AF4D59FC-A21E-CC26-BEF7-5C746DBF1EA7}"/>
              </a:ext>
            </a:extLst>
          </p:cNvPr>
          <p:cNvSpPr>
            <a:spLocks noGrp="1"/>
          </p:cNvSpPr>
          <p:nvPr>
            <p:ph type="sldNum" sz="quarter" idx="12"/>
          </p:nvPr>
        </p:nvSpPr>
        <p:spPr/>
        <p:txBody>
          <a:bodyPr/>
          <a:lstStyle/>
          <a:p>
            <a:fld id="{36CD7EB2-8BC9-43B5-9B4D-70093A545BDE}" type="slidenum">
              <a:rPr lang="zh-CN" altLang="en-US" smtClean="0"/>
              <a:t>19</a:t>
            </a:fld>
            <a:endParaRPr lang="zh-CN" altLang="en-US"/>
          </a:p>
        </p:txBody>
      </p:sp>
    </p:spTree>
    <p:extLst>
      <p:ext uri="{BB962C8B-B14F-4D97-AF65-F5344CB8AC3E}">
        <p14:creationId xmlns:p14="http://schemas.microsoft.com/office/powerpoint/2010/main" val="3845675421"/>
      </p:ext>
    </p:extLst>
  </p:cSld>
  <p:clrMapOvr>
    <a:masterClrMapping/>
  </p:clrMapOvr>
  <mc:AlternateContent xmlns:mc="http://schemas.openxmlformats.org/markup-compatibility/2006">
    <mc:Choice xmlns:p14="http://schemas.microsoft.com/office/powerpoint/2010/main" Requires="p14">
      <p:transition spd="slow" p14:dur="2000" advTm="47826"/>
    </mc:Choice>
    <mc:Fallback>
      <p:transition spd="slow" advTm="47826"/>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6" name="椭圆 5">
            <a:extLst>
              <a:ext uri="{FF2B5EF4-FFF2-40B4-BE49-F238E27FC236}">
                <a16:creationId xmlns:a16="http://schemas.microsoft.com/office/drawing/2014/main" id="{54F96731-E80B-16F3-7652-26988D97BADB}"/>
              </a:ext>
            </a:extLst>
          </p:cNvPr>
          <p:cNvSpPr/>
          <p:nvPr/>
        </p:nvSpPr>
        <p:spPr>
          <a:xfrm>
            <a:off x="1548580" y="1546744"/>
            <a:ext cx="504000" cy="50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1</a:t>
            </a:r>
            <a:endParaRPr kumimoji="1" lang="zh-CN" altLang="en-US" sz="2800" b="1" dirty="0"/>
          </a:p>
        </p:txBody>
      </p:sp>
      <p:sp>
        <p:nvSpPr>
          <p:cNvPr id="7" name="椭圆 6">
            <a:extLst>
              <a:ext uri="{FF2B5EF4-FFF2-40B4-BE49-F238E27FC236}">
                <a16:creationId xmlns:a16="http://schemas.microsoft.com/office/drawing/2014/main" id="{34C48152-5E4F-0FF9-3EE5-587716A043AB}"/>
              </a:ext>
            </a:extLst>
          </p:cNvPr>
          <p:cNvSpPr/>
          <p:nvPr/>
        </p:nvSpPr>
        <p:spPr>
          <a:xfrm>
            <a:off x="1548580" y="2258963"/>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2</a:t>
            </a:r>
            <a:endParaRPr kumimoji="1" lang="zh-CN" altLang="en-US" sz="2800" b="1" dirty="0"/>
          </a:p>
        </p:txBody>
      </p:sp>
      <p:sp>
        <p:nvSpPr>
          <p:cNvPr id="8" name="椭圆 7">
            <a:extLst>
              <a:ext uri="{FF2B5EF4-FFF2-40B4-BE49-F238E27FC236}">
                <a16:creationId xmlns:a16="http://schemas.microsoft.com/office/drawing/2014/main" id="{FB01F7EF-EDA0-328B-8DC5-A98DBD161E6A}"/>
              </a:ext>
            </a:extLst>
          </p:cNvPr>
          <p:cNvSpPr/>
          <p:nvPr/>
        </p:nvSpPr>
        <p:spPr>
          <a:xfrm>
            <a:off x="1548580" y="3023423"/>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3</a:t>
            </a:r>
            <a:endParaRPr kumimoji="1" lang="zh-CN" altLang="en-US" sz="2800" b="1" dirty="0"/>
          </a:p>
        </p:txBody>
      </p:sp>
      <p:sp>
        <p:nvSpPr>
          <p:cNvPr id="9" name="椭圆 8">
            <a:extLst>
              <a:ext uri="{FF2B5EF4-FFF2-40B4-BE49-F238E27FC236}">
                <a16:creationId xmlns:a16="http://schemas.microsoft.com/office/drawing/2014/main" id="{DCA207BC-C8BA-10C8-5405-99958690D92B}"/>
              </a:ext>
            </a:extLst>
          </p:cNvPr>
          <p:cNvSpPr/>
          <p:nvPr/>
        </p:nvSpPr>
        <p:spPr>
          <a:xfrm>
            <a:off x="1548580" y="3760845"/>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4</a:t>
            </a:r>
            <a:endParaRPr kumimoji="1" lang="zh-CN" altLang="en-US" sz="2800" b="1" dirty="0"/>
          </a:p>
        </p:txBody>
      </p:sp>
      <p:sp>
        <p:nvSpPr>
          <p:cNvPr id="13" name="文本框 12">
            <a:extLst>
              <a:ext uri="{FF2B5EF4-FFF2-40B4-BE49-F238E27FC236}">
                <a16:creationId xmlns:a16="http://schemas.microsoft.com/office/drawing/2014/main" id="{7C08D0CC-4127-EDD1-1672-0EBD4FA9E1BC}"/>
              </a:ext>
            </a:extLst>
          </p:cNvPr>
          <p:cNvSpPr txBox="1"/>
          <p:nvPr/>
        </p:nvSpPr>
        <p:spPr>
          <a:xfrm>
            <a:off x="2374490" y="1628460"/>
            <a:ext cx="1107996" cy="369332"/>
          </a:xfrm>
          <a:prstGeom prst="rect">
            <a:avLst/>
          </a:prstGeom>
          <a:noFill/>
        </p:spPr>
        <p:txBody>
          <a:bodyPr wrap="none" rtlCol="0">
            <a:spAutoFit/>
          </a:bodyPr>
          <a:lstStyle/>
          <a:p>
            <a:r>
              <a:rPr kumimoji="1" lang="zh-CN" altLang="en-US" dirty="0"/>
              <a:t>研究背景</a:t>
            </a:r>
          </a:p>
        </p:txBody>
      </p:sp>
      <p:sp>
        <p:nvSpPr>
          <p:cNvPr id="14" name="文本框 13">
            <a:extLst>
              <a:ext uri="{FF2B5EF4-FFF2-40B4-BE49-F238E27FC236}">
                <a16:creationId xmlns:a16="http://schemas.microsoft.com/office/drawing/2014/main" id="{F60804A2-6D1B-DD96-73B7-38B026B244E4}"/>
              </a:ext>
            </a:extLst>
          </p:cNvPr>
          <p:cNvSpPr txBox="1"/>
          <p:nvPr/>
        </p:nvSpPr>
        <p:spPr>
          <a:xfrm>
            <a:off x="2374490" y="2327323"/>
            <a:ext cx="1107996" cy="369332"/>
          </a:xfrm>
          <a:prstGeom prst="rect">
            <a:avLst/>
          </a:prstGeom>
          <a:noFill/>
        </p:spPr>
        <p:txBody>
          <a:bodyPr wrap="none" rtlCol="0">
            <a:spAutoFit/>
          </a:bodyPr>
          <a:lstStyle/>
          <a:p>
            <a:r>
              <a:rPr kumimoji="1" lang="zh-CN" altLang="en-US" dirty="0">
                <a:solidFill>
                  <a:schemeClr val="bg1">
                    <a:lumMod val="65000"/>
                  </a:schemeClr>
                </a:solidFill>
              </a:rPr>
              <a:t>相关工作</a:t>
            </a:r>
          </a:p>
        </p:txBody>
      </p:sp>
      <p:sp>
        <p:nvSpPr>
          <p:cNvPr id="16" name="文本框 15">
            <a:extLst>
              <a:ext uri="{FF2B5EF4-FFF2-40B4-BE49-F238E27FC236}">
                <a16:creationId xmlns:a16="http://schemas.microsoft.com/office/drawing/2014/main" id="{B83CBEC8-EAA8-33E0-DC62-CB1EC804AE6C}"/>
              </a:ext>
            </a:extLst>
          </p:cNvPr>
          <p:cNvSpPr txBox="1"/>
          <p:nvPr/>
        </p:nvSpPr>
        <p:spPr>
          <a:xfrm>
            <a:off x="2374490" y="3090757"/>
            <a:ext cx="5032147" cy="369332"/>
          </a:xfrm>
          <a:prstGeom prst="rect">
            <a:avLst/>
          </a:prstGeom>
          <a:noFill/>
        </p:spPr>
        <p:txBody>
          <a:bodyPr wrap="none" rtlCol="0">
            <a:spAutoFit/>
          </a:bodyPr>
          <a:lstStyle/>
          <a:p>
            <a:r>
              <a:rPr kumimoji="1" lang="zh-CN" altLang="en-US" dirty="0">
                <a:solidFill>
                  <a:schemeClr val="bg1">
                    <a:lumMod val="65000"/>
                  </a:schemeClr>
                </a:solidFill>
              </a:rPr>
              <a:t>研究内容一：简单场景下的涌现语言研究与验证</a:t>
            </a:r>
          </a:p>
        </p:txBody>
      </p:sp>
      <p:sp>
        <p:nvSpPr>
          <p:cNvPr id="17" name="文本框 16">
            <a:extLst>
              <a:ext uri="{FF2B5EF4-FFF2-40B4-BE49-F238E27FC236}">
                <a16:creationId xmlns:a16="http://schemas.microsoft.com/office/drawing/2014/main" id="{4BD14F4D-5777-FE43-92DE-E248DC344F50}"/>
              </a:ext>
            </a:extLst>
          </p:cNvPr>
          <p:cNvSpPr txBox="1"/>
          <p:nvPr/>
        </p:nvSpPr>
        <p:spPr>
          <a:xfrm>
            <a:off x="2358460" y="3826628"/>
            <a:ext cx="5032147" cy="369332"/>
          </a:xfrm>
          <a:prstGeom prst="rect">
            <a:avLst/>
          </a:prstGeom>
          <a:noFill/>
        </p:spPr>
        <p:txBody>
          <a:bodyPr wrap="none" rtlCol="0">
            <a:spAutoFit/>
          </a:bodyPr>
          <a:lstStyle/>
          <a:p>
            <a:r>
              <a:rPr kumimoji="1" lang="zh-CN" altLang="en-US" dirty="0">
                <a:solidFill>
                  <a:schemeClr val="bg1">
                    <a:lumMod val="65000"/>
                  </a:schemeClr>
                </a:solidFill>
              </a:rPr>
              <a:t>研究内容二：复杂场景下的涌现语言研究与验证</a:t>
            </a:r>
          </a:p>
        </p:txBody>
      </p:sp>
      <p:sp>
        <p:nvSpPr>
          <p:cNvPr id="18" name="椭圆 17">
            <a:extLst>
              <a:ext uri="{FF2B5EF4-FFF2-40B4-BE49-F238E27FC236}">
                <a16:creationId xmlns:a16="http://schemas.microsoft.com/office/drawing/2014/main" id="{143F410D-34FB-22FB-8618-5A4105B7802F}"/>
              </a:ext>
            </a:extLst>
          </p:cNvPr>
          <p:cNvSpPr/>
          <p:nvPr/>
        </p:nvSpPr>
        <p:spPr>
          <a:xfrm>
            <a:off x="1548580" y="4513011"/>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5</a:t>
            </a:r>
            <a:endParaRPr kumimoji="1" lang="zh-CN" altLang="en-US" sz="2800" b="1" dirty="0"/>
          </a:p>
        </p:txBody>
      </p:sp>
      <p:sp>
        <p:nvSpPr>
          <p:cNvPr id="19" name="文本框 18">
            <a:extLst>
              <a:ext uri="{FF2B5EF4-FFF2-40B4-BE49-F238E27FC236}">
                <a16:creationId xmlns:a16="http://schemas.microsoft.com/office/drawing/2014/main" id="{B16939BA-882A-E825-700D-9283FB627A4B}"/>
              </a:ext>
            </a:extLst>
          </p:cNvPr>
          <p:cNvSpPr txBox="1"/>
          <p:nvPr/>
        </p:nvSpPr>
        <p:spPr>
          <a:xfrm>
            <a:off x="2358460" y="4577243"/>
            <a:ext cx="2954655" cy="369332"/>
          </a:xfrm>
          <a:prstGeom prst="rect">
            <a:avLst/>
          </a:prstGeom>
          <a:noFill/>
        </p:spPr>
        <p:txBody>
          <a:bodyPr wrap="none" rtlCol="0">
            <a:spAutoFit/>
          </a:bodyPr>
          <a:lstStyle/>
          <a:p>
            <a:r>
              <a:rPr kumimoji="1" lang="zh-CN" altLang="en-US" dirty="0">
                <a:solidFill>
                  <a:schemeClr val="bg1">
                    <a:lumMod val="65000"/>
                  </a:schemeClr>
                </a:solidFill>
              </a:rPr>
              <a:t>研究内容三：涌现语言分析</a:t>
            </a:r>
          </a:p>
        </p:txBody>
      </p:sp>
      <p:sp>
        <p:nvSpPr>
          <p:cNvPr id="20" name="椭圆 19">
            <a:extLst>
              <a:ext uri="{FF2B5EF4-FFF2-40B4-BE49-F238E27FC236}">
                <a16:creationId xmlns:a16="http://schemas.microsoft.com/office/drawing/2014/main" id="{6F19C9C0-BB5C-FF35-1C7F-15BE7C9E437F}"/>
              </a:ext>
            </a:extLst>
          </p:cNvPr>
          <p:cNvSpPr/>
          <p:nvPr/>
        </p:nvSpPr>
        <p:spPr>
          <a:xfrm>
            <a:off x="1548580" y="5205294"/>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6</a:t>
            </a:r>
            <a:endParaRPr kumimoji="1" lang="zh-CN" altLang="en-US" sz="2800" b="1" dirty="0"/>
          </a:p>
        </p:txBody>
      </p:sp>
      <p:sp>
        <p:nvSpPr>
          <p:cNvPr id="21" name="文本框 20">
            <a:extLst>
              <a:ext uri="{FF2B5EF4-FFF2-40B4-BE49-F238E27FC236}">
                <a16:creationId xmlns:a16="http://schemas.microsoft.com/office/drawing/2014/main" id="{6A441F0F-0EB9-09A0-A376-99CC8DF0E1BB}"/>
              </a:ext>
            </a:extLst>
          </p:cNvPr>
          <p:cNvSpPr txBox="1"/>
          <p:nvPr/>
        </p:nvSpPr>
        <p:spPr>
          <a:xfrm>
            <a:off x="2358460" y="5269526"/>
            <a:ext cx="1338828" cy="369332"/>
          </a:xfrm>
          <a:prstGeom prst="rect">
            <a:avLst/>
          </a:prstGeom>
          <a:noFill/>
        </p:spPr>
        <p:txBody>
          <a:bodyPr wrap="none" rtlCol="0">
            <a:spAutoFit/>
          </a:bodyPr>
          <a:lstStyle/>
          <a:p>
            <a:r>
              <a:rPr kumimoji="1" lang="zh-CN" altLang="en-US" dirty="0">
                <a:solidFill>
                  <a:schemeClr val="bg1">
                    <a:lumMod val="65000"/>
                  </a:schemeClr>
                </a:solidFill>
              </a:rPr>
              <a:t>总结与展望</a:t>
            </a:r>
          </a:p>
        </p:txBody>
      </p:sp>
      <p:sp>
        <p:nvSpPr>
          <p:cNvPr id="22" name="文本框 21">
            <a:extLst>
              <a:ext uri="{FF2B5EF4-FFF2-40B4-BE49-F238E27FC236}">
                <a16:creationId xmlns:a16="http://schemas.microsoft.com/office/drawing/2014/main" id="{570612D5-BB0E-485E-EEDA-0D7322A10508}"/>
              </a:ext>
            </a:extLst>
          </p:cNvPr>
          <p:cNvSpPr txBox="1"/>
          <p:nvPr/>
        </p:nvSpPr>
        <p:spPr>
          <a:xfrm>
            <a:off x="1252361" y="398038"/>
            <a:ext cx="800219" cy="461665"/>
          </a:xfrm>
          <a:prstGeom prst="rect">
            <a:avLst/>
          </a:prstGeom>
          <a:noFill/>
        </p:spPr>
        <p:txBody>
          <a:bodyPr wrap="none" rtlCol="0">
            <a:spAutoFit/>
          </a:bodyPr>
          <a:lstStyle/>
          <a:p>
            <a:r>
              <a:rPr kumimoji="1" lang="zh-CN" altLang="en-US" sz="2400" dirty="0"/>
              <a:t>目录</a:t>
            </a:r>
          </a:p>
        </p:txBody>
      </p:sp>
      <p:sp>
        <p:nvSpPr>
          <p:cNvPr id="3" name="灯片编号占位符 2">
            <a:extLst>
              <a:ext uri="{FF2B5EF4-FFF2-40B4-BE49-F238E27FC236}">
                <a16:creationId xmlns:a16="http://schemas.microsoft.com/office/drawing/2014/main" id="{1010B9A6-A1F7-F601-2AF9-C72F9F0779CA}"/>
              </a:ext>
            </a:extLst>
          </p:cNvPr>
          <p:cNvSpPr>
            <a:spLocks noGrp="1"/>
          </p:cNvSpPr>
          <p:nvPr>
            <p:ph type="sldNum" sz="quarter" idx="12"/>
          </p:nvPr>
        </p:nvSpPr>
        <p:spPr/>
        <p:txBody>
          <a:bodyPr/>
          <a:lstStyle/>
          <a:p>
            <a:fld id="{36CD7EB2-8BC9-43B5-9B4D-70093A545BDE}" type="slidenum">
              <a:rPr lang="zh-CN" altLang="en-US" smtClean="0"/>
              <a:t>2</a:t>
            </a:fld>
            <a:endParaRPr lang="zh-CN" altLang="en-US"/>
          </a:p>
        </p:txBody>
      </p:sp>
    </p:spTree>
    <p:extLst>
      <p:ext uri="{BB962C8B-B14F-4D97-AF65-F5344CB8AC3E}">
        <p14:creationId xmlns:p14="http://schemas.microsoft.com/office/powerpoint/2010/main" val="3601204798"/>
      </p:ext>
    </p:extLst>
  </p:cSld>
  <p:clrMapOvr>
    <a:masterClrMapping/>
  </p:clrMapOvr>
  <mc:AlternateContent xmlns:mc="http://schemas.openxmlformats.org/markup-compatibility/2006">
    <mc:Choice xmlns:p14="http://schemas.microsoft.com/office/powerpoint/2010/main" Requires="p14">
      <p:transition spd="slow" p14:dur="2000" advTm="6226"/>
    </mc:Choice>
    <mc:Fallback>
      <p:transition spd="slow" advTm="6226"/>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8FBBEA40-C2D1-FC53-88A6-7F894765972B}"/>
              </a:ext>
            </a:extLst>
          </p:cNvPr>
          <p:cNvSpPr txBox="1"/>
          <p:nvPr/>
        </p:nvSpPr>
        <p:spPr>
          <a:xfrm>
            <a:off x="1180923" y="400048"/>
            <a:ext cx="6434775" cy="461665"/>
          </a:xfrm>
          <a:prstGeom prst="rect">
            <a:avLst/>
          </a:prstGeom>
          <a:noFill/>
        </p:spPr>
        <p:txBody>
          <a:bodyPr wrap="none" rtlCol="0">
            <a:spAutoFit/>
          </a:bodyPr>
          <a:lstStyle/>
          <a:p>
            <a:r>
              <a:rPr kumimoji="1" lang="zh-CN" altLang="en-US" sz="2400" dirty="0"/>
              <a:t>简单场景下的涌现语言研究与验证：实验分析</a:t>
            </a:r>
          </a:p>
        </p:txBody>
      </p:sp>
      <p:pic>
        <p:nvPicPr>
          <p:cNvPr id="5" name="图片 4" descr="表格&#10;&#10;描述已自动生成">
            <a:extLst>
              <a:ext uri="{FF2B5EF4-FFF2-40B4-BE49-F238E27FC236}">
                <a16:creationId xmlns:a16="http://schemas.microsoft.com/office/drawing/2014/main" id="{C6520DEE-6A1A-A9B8-0245-BF78EE2AC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483" y="1859996"/>
            <a:ext cx="7712779" cy="2591744"/>
          </a:xfrm>
          <a:prstGeom prst="rect">
            <a:avLst/>
          </a:prstGeom>
        </p:spPr>
      </p:pic>
      <p:sp>
        <p:nvSpPr>
          <p:cNvPr id="3" name="文本框 2">
            <a:extLst>
              <a:ext uri="{FF2B5EF4-FFF2-40B4-BE49-F238E27FC236}">
                <a16:creationId xmlns:a16="http://schemas.microsoft.com/office/drawing/2014/main" id="{A0F6487A-AEB1-D08D-C90D-6B0DD4017B10}"/>
              </a:ext>
            </a:extLst>
          </p:cNvPr>
          <p:cNvSpPr txBox="1"/>
          <p:nvPr/>
        </p:nvSpPr>
        <p:spPr>
          <a:xfrm>
            <a:off x="2135145" y="4834408"/>
            <a:ext cx="7755454" cy="1477328"/>
          </a:xfrm>
          <a:prstGeom prst="rect">
            <a:avLst/>
          </a:prstGeom>
          <a:noFill/>
        </p:spPr>
        <p:txBody>
          <a:bodyPr wrap="square" rtlCol="0">
            <a:spAutoFit/>
          </a:bodyPr>
          <a:lstStyle/>
          <a:p>
            <a:r>
              <a:rPr kumimoji="1" lang="zh-CN" altLang="en-US" dirty="0"/>
              <a:t>结论：相比基于</a:t>
            </a:r>
            <a:r>
              <a:rPr kumimoji="1" lang="en-US" altLang="zh-CN" dirty="0"/>
              <a:t>reconstruction</a:t>
            </a:r>
            <a:r>
              <a:rPr kumimoji="1" lang="zh-CN" altLang="en-US" dirty="0"/>
              <a:t> </a:t>
            </a:r>
            <a:r>
              <a:rPr kumimoji="1" lang="en-US" altLang="zh-CN" dirty="0"/>
              <a:t>task</a:t>
            </a:r>
            <a:r>
              <a:rPr kumimoji="1" lang="zh-CN" altLang="en-US" dirty="0"/>
              <a:t>的</a:t>
            </a:r>
            <a:r>
              <a:rPr kumimoji="1" lang="en-US" altLang="zh-CN" dirty="0"/>
              <a:t>Discrete</a:t>
            </a:r>
            <a:r>
              <a:rPr kumimoji="1" lang="zh-CN" altLang="en-US" dirty="0"/>
              <a:t> </a:t>
            </a:r>
            <a:r>
              <a:rPr kumimoji="1" lang="en-US" altLang="zh-CN" dirty="0"/>
              <a:t>VAE</a:t>
            </a:r>
            <a:r>
              <a:rPr kumimoji="1" lang="zh-CN" altLang="en-US" dirty="0"/>
              <a:t>，我们的方法有更好的任务表现，涌现语言具有更好的组合性。从</a:t>
            </a:r>
            <a:r>
              <a:rPr kumimoji="1" lang="en-US" altLang="zh-CN" dirty="0"/>
              <a:t>purity</a:t>
            </a:r>
            <a:r>
              <a:rPr kumimoji="1" lang="zh-CN" altLang="en-US" dirty="0"/>
              <a:t>指标上，可以看出我们的涌现语言中包含了更多的物体位置信息（第三项），更少的颜色信息（第一项）、形状信息（第二项），这是因为物体位置信息有更多的类别，对于提升定位表现起到了更大的作用。</a:t>
            </a:r>
          </a:p>
        </p:txBody>
      </p:sp>
      <p:sp>
        <p:nvSpPr>
          <p:cNvPr id="7" name="灯片编号占位符 6">
            <a:extLst>
              <a:ext uri="{FF2B5EF4-FFF2-40B4-BE49-F238E27FC236}">
                <a16:creationId xmlns:a16="http://schemas.microsoft.com/office/drawing/2014/main" id="{3861E3F9-4DC3-1409-73D9-20B8D855090E}"/>
              </a:ext>
            </a:extLst>
          </p:cNvPr>
          <p:cNvSpPr>
            <a:spLocks noGrp="1"/>
          </p:cNvSpPr>
          <p:nvPr>
            <p:ph type="sldNum" sz="quarter" idx="12"/>
          </p:nvPr>
        </p:nvSpPr>
        <p:spPr/>
        <p:txBody>
          <a:bodyPr/>
          <a:lstStyle/>
          <a:p>
            <a:fld id="{36CD7EB2-8BC9-43B5-9B4D-70093A545BDE}" type="slidenum">
              <a:rPr lang="zh-CN" altLang="en-US" smtClean="0"/>
              <a:t>20</a:t>
            </a:fld>
            <a:endParaRPr lang="zh-CN" altLang="en-US"/>
          </a:p>
        </p:txBody>
      </p:sp>
      <p:sp>
        <p:nvSpPr>
          <p:cNvPr id="2" name="矩形 1">
            <a:extLst>
              <a:ext uri="{FF2B5EF4-FFF2-40B4-BE49-F238E27FC236}">
                <a16:creationId xmlns:a16="http://schemas.microsoft.com/office/drawing/2014/main" id="{5002F854-57DA-9F08-F249-E425864D854E}"/>
              </a:ext>
            </a:extLst>
          </p:cNvPr>
          <p:cNvSpPr/>
          <p:nvPr/>
        </p:nvSpPr>
        <p:spPr>
          <a:xfrm>
            <a:off x="5389419" y="2272149"/>
            <a:ext cx="997527" cy="2126836"/>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dirty="0"/>
          </a:p>
        </p:txBody>
      </p:sp>
    </p:spTree>
    <p:extLst>
      <p:ext uri="{BB962C8B-B14F-4D97-AF65-F5344CB8AC3E}">
        <p14:creationId xmlns:p14="http://schemas.microsoft.com/office/powerpoint/2010/main" val="2714443024"/>
      </p:ext>
    </p:extLst>
  </p:cSld>
  <p:clrMapOvr>
    <a:masterClrMapping/>
  </p:clrMapOvr>
  <mc:AlternateContent xmlns:mc="http://schemas.openxmlformats.org/markup-compatibility/2006">
    <mc:Choice xmlns:p14="http://schemas.microsoft.com/office/powerpoint/2010/main" Requires="p14">
      <p:transition spd="slow" p14:dur="2000" advTm="1977"/>
    </mc:Choice>
    <mc:Fallback>
      <p:transition spd="slow" advTm="1977"/>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8FBBEA40-C2D1-FC53-88A6-7F894765972B}"/>
              </a:ext>
            </a:extLst>
          </p:cNvPr>
          <p:cNvSpPr txBox="1"/>
          <p:nvPr/>
        </p:nvSpPr>
        <p:spPr>
          <a:xfrm>
            <a:off x="1180923" y="400048"/>
            <a:ext cx="6434775" cy="461665"/>
          </a:xfrm>
          <a:prstGeom prst="rect">
            <a:avLst/>
          </a:prstGeom>
          <a:noFill/>
        </p:spPr>
        <p:txBody>
          <a:bodyPr wrap="none" rtlCol="0">
            <a:spAutoFit/>
          </a:bodyPr>
          <a:lstStyle/>
          <a:p>
            <a:r>
              <a:rPr kumimoji="1" lang="zh-CN" altLang="en-US" sz="2400" dirty="0"/>
              <a:t>简单场景下的涌现语言研究与验证：实验分析</a:t>
            </a:r>
          </a:p>
        </p:txBody>
      </p:sp>
      <p:pic>
        <p:nvPicPr>
          <p:cNvPr id="5" name="图片 4" descr="表格&#10;&#10;描述已自动生成">
            <a:extLst>
              <a:ext uri="{FF2B5EF4-FFF2-40B4-BE49-F238E27FC236}">
                <a16:creationId xmlns:a16="http://schemas.microsoft.com/office/drawing/2014/main" id="{C6520DEE-6A1A-A9B8-0245-BF78EE2AC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483" y="1859996"/>
            <a:ext cx="7712779" cy="2591744"/>
          </a:xfrm>
          <a:prstGeom prst="rect">
            <a:avLst/>
          </a:prstGeom>
        </p:spPr>
      </p:pic>
      <p:sp>
        <p:nvSpPr>
          <p:cNvPr id="3" name="文本框 2">
            <a:extLst>
              <a:ext uri="{FF2B5EF4-FFF2-40B4-BE49-F238E27FC236}">
                <a16:creationId xmlns:a16="http://schemas.microsoft.com/office/drawing/2014/main" id="{A0F6487A-AEB1-D08D-C90D-6B0DD4017B10}"/>
              </a:ext>
            </a:extLst>
          </p:cNvPr>
          <p:cNvSpPr txBox="1"/>
          <p:nvPr/>
        </p:nvSpPr>
        <p:spPr>
          <a:xfrm>
            <a:off x="2135145" y="4834408"/>
            <a:ext cx="7755454" cy="1477328"/>
          </a:xfrm>
          <a:prstGeom prst="rect">
            <a:avLst/>
          </a:prstGeom>
          <a:noFill/>
        </p:spPr>
        <p:txBody>
          <a:bodyPr wrap="square" rtlCol="0">
            <a:spAutoFit/>
          </a:bodyPr>
          <a:lstStyle/>
          <a:p>
            <a:r>
              <a:rPr kumimoji="1" lang="zh-CN" altLang="en-US" dirty="0"/>
              <a:t>结论：相比基于</a:t>
            </a:r>
            <a:r>
              <a:rPr kumimoji="1" lang="en-US" altLang="zh-CN" dirty="0"/>
              <a:t>reconstruction</a:t>
            </a:r>
            <a:r>
              <a:rPr kumimoji="1" lang="zh-CN" altLang="en-US" dirty="0"/>
              <a:t> </a:t>
            </a:r>
            <a:r>
              <a:rPr kumimoji="1" lang="en-US" altLang="zh-CN" dirty="0"/>
              <a:t>task</a:t>
            </a:r>
            <a:r>
              <a:rPr kumimoji="1" lang="zh-CN" altLang="en-US" dirty="0"/>
              <a:t>的</a:t>
            </a:r>
            <a:r>
              <a:rPr kumimoji="1" lang="en-US" altLang="zh-CN" dirty="0"/>
              <a:t>Discrete</a:t>
            </a:r>
            <a:r>
              <a:rPr kumimoji="1" lang="zh-CN" altLang="en-US" dirty="0"/>
              <a:t> </a:t>
            </a:r>
            <a:r>
              <a:rPr kumimoji="1" lang="en-US" altLang="zh-CN" dirty="0"/>
              <a:t>VAE</a:t>
            </a:r>
            <a:r>
              <a:rPr kumimoji="1" lang="zh-CN" altLang="en-US" dirty="0"/>
              <a:t>，我们的方法有更好的任务表现，涌现语言具有更好的组合性。从</a:t>
            </a:r>
            <a:r>
              <a:rPr kumimoji="1" lang="en-US" altLang="zh-CN" dirty="0"/>
              <a:t>purity</a:t>
            </a:r>
            <a:r>
              <a:rPr kumimoji="1" lang="zh-CN" altLang="en-US" dirty="0"/>
              <a:t>指标上，可以看出我们的涌现语言中包含了更多的物体位置信息（第三项），更少的颜色信息（第一项）、形状信息（第二项），这是因为物体位置信息有更多的类别，对于提升定位表现起到了更大的作用。</a:t>
            </a:r>
          </a:p>
        </p:txBody>
      </p:sp>
      <p:sp>
        <p:nvSpPr>
          <p:cNvPr id="7" name="灯片编号占位符 6">
            <a:extLst>
              <a:ext uri="{FF2B5EF4-FFF2-40B4-BE49-F238E27FC236}">
                <a16:creationId xmlns:a16="http://schemas.microsoft.com/office/drawing/2014/main" id="{3861E3F9-4DC3-1409-73D9-20B8D855090E}"/>
              </a:ext>
            </a:extLst>
          </p:cNvPr>
          <p:cNvSpPr>
            <a:spLocks noGrp="1"/>
          </p:cNvSpPr>
          <p:nvPr>
            <p:ph type="sldNum" sz="quarter" idx="12"/>
          </p:nvPr>
        </p:nvSpPr>
        <p:spPr/>
        <p:txBody>
          <a:bodyPr/>
          <a:lstStyle/>
          <a:p>
            <a:fld id="{36CD7EB2-8BC9-43B5-9B4D-70093A545BDE}" type="slidenum">
              <a:rPr lang="zh-CN" altLang="en-US" smtClean="0"/>
              <a:t>21</a:t>
            </a:fld>
            <a:endParaRPr lang="zh-CN" altLang="en-US"/>
          </a:p>
        </p:txBody>
      </p:sp>
      <p:sp>
        <p:nvSpPr>
          <p:cNvPr id="6" name="矩形 5">
            <a:extLst>
              <a:ext uri="{FF2B5EF4-FFF2-40B4-BE49-F238E27FC236}">
                <a16:creationId xmlns:a16="http://schemas.microsoft.com/office/drawing/2014/main" id="{D86608B9-135F-8445-EBAB-974477621602}"/>
              </a:ext>
            </a:extLst>
          </p:cNvPr>
          <p:cNvSpPr/>
          <p:nvPr/>
        </p:nvSpPr>
        <p:spPr>
          <a:xfrm>
            <a:off x="6858001" y="2964876"/>
            <a:ext cx="997527" cy="720433"/>
          </a:xfrm>
          <a:prstGeom prst="rect">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531551458"/>
      </p:ext>
    </p:extLst>
  </p:cSld>
  <p:clrMapOvr>
    <a:masterClrMapping/>
  </p:clrMapOvr>
  <mc:AlternateContent xmlns:mc="http://schemas.openxmlformats.org/markup-compatibility/2006">
    <mc:Choice xmlns:p14="http://schemas.microsoft.com/office/powerpoint/2010/main" Requires="p14">
      <p:transition spd="slow" p14:dur="2000" advTm="9434"/>
    </mc:Choice>
    <mc:Fallback>
      <p:transition spd="slow" advTm="9434"/>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8FBBEA40-C2D1-FC53-88A6-7F894765972B}"/>
              </a:ext>
            </a:extLst>
          </p:cNvPr>
          <p:cNvSpPr txBox="1"/>
          <p:nvPr/>
        </p:nvSpPr>
        <p:spPr>
          <a:xfrm>
            <a:off x="1180923" y="400048"/>
            <a:ext cx="6434775" cy="461665"/>
          </a:xfrm>
          <a:prstGeom prst="rect">
            <a:avLst/>
          </a:prstGeom>
          <a:noFill/>
        </p:spPr>
        <p:txBody>
          <a:bodyPr wrap="none" rtlCol="0">
            <a:spAutoFit/>
          </a:bodyPr>
          <a:lstStyle/>
          <a:p>
            <a:r>
              <a:rPr kumimoji="1" lang="zh-CN" altLang="en-US" sz="2400" dirty="0"/>
              <a:t>简单场景下的涌现语言研究与验证：实验分析</a:t>
            </a:r>
          </a:p>
        </p:txBody>
      </p:sp>
      <p:pic>
        <p:nvPicPr>
          <p:cNvPr id="5" name="图片 4" descr="表格&#10;&#10;描述已自动生成">
            <a:extLst>
              <a:ext uri="{FF2B5EF4-FFF2-40B4-BE49-F238E27FC236}">
                <a16:creationId xmlns:a16="http://schemas.microsoft.com/office/drawing/2014/main" id="{C6520DEE-6A1A-A9B8-0245-BF78EE2AC74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56483" y="1859996"/>
            <a:ext cx="7712779" cy="2591744"/>
          </a:xfrm>
          <a:prstGeom prst="rect">
            <a:avLst/>
          </a:prstGeom>
        </p:spPr>
      </p:pic>
      <p:sp>
        <p:nvSpPr>
          <p:cNvPr id="3" name="文本框 2">
            <a:extLst>
              <a:ext uri="{FF2B5EF4-FFF2-40B4-BE49-F238E27FC236}">
                <a16:creationId xmlns:a16="http://schemas.microsoft.com/office/drawing/2014/main" id="{A0F6487A-AEB1-D08D-C90D-6B0DD4017B10}"/>
              </a:ext>
            </a:extLst>
          </p:cNvPr>
          <p:cNvSpPr txBox="1"/>
          <p:nvPr/>
        </p:nvSpPr>
        <p:spPr>
          <a:xfrm>
            <a:off x="2135145" y="4834408"/>
            <a:ext cx="7755454" cy="1477328"/>
          </a:xfrm>
          <a:prstGeom prst="rect">
            <a:avLst/>
          </a:prstGeom>
          <a:noFill/>
        </p:spPr>
        <p:txBody>
          <a:bodyPr wrap="square" rtlCol="0">
            <a:spAutoFit/>
          </a:bodyPr>
          <a:lstStyle/>
          <a:p>
            <a:r>
              <a:rPr kumimoji="1" lang="zh-CN" altLang="en-US" dirty="0"/>
              <a:t>结论：相比基于</a:t>
            </a:r>
            <a:r>
              <a:rPr kumimoji="1" lang="en-US" altLang="zh-CN" dirty="0"/>
              <a:t>reconstruction</a:t>
            </a:r>
            <a:r>
              <a:rPr kumimoji="1" lang="zh-CN" altLang="en-US" dirty="0"/>
              <a:t> </a:t>
            </a:r>
            <a:r>
              <a:rPr kumimoji="1" lang="en-US" altLang="zh-CN" dirty="0"/>
              <a:t>task</a:t>
            </a:r>
            <a:r>
              <a:rPr kumimoji="1" lang="zh-CN" altLang="en-US" dirty="0"/>
              <a:t>的</a:t>
            </a:r>
            <a:r>
              <a:rPr kumimoji="1" lang="en-US" altLang="zh-CN" dirty="0"/>
              <a:t>Discrete</a:t>
            </a:r>
            <a:r>
              <a:rPr kumimoji="1" lang="zh-CN" altLang="en-US" dirty="0"/>
              <a:t> </a:t>
            </a:r>
            <a:r>
              <a:rPr kumimoji="1" lang="en-US" altLang="zh-CN" dirty="0"/>
              <a:t>VAE</a:t>
            </a:r>
            <a:r>
              <a:rPr kumimoji="1" lang="zh-CN" altLang="en-US" dirty="0"/>
              <a:t>，我们的方法有更好的任务表现，涌现语言具有更好的组合性。从</a:t>
            </a:r>
            <a:r>
              <a:rPr kumimoji="1" lang="en-US" altLang="zh-CN" dirty="0"/>
              <a:t>purity</a:t>
            </a:r>
            <a:r>
              <a:rPr kumimoji="1" lang="zh-CN" altLang="en-US" dirty="0"/>
              <a:t>指标上，可以看出我们的涌现语言中包含了更多的物体位置信息（第三项），更少的颜色信息（第一项）、形状信息（第二项），这是因为物体位置信息有更多的类别，对于提升定位表现起到了更大的作用。</a:t>
            </a:r>
          </a:p>
        </p:txBody>
      </p:sp>
      <p:sp>
        <p:nvSpPr>
          <p:cNvPr id="7" name="灯片编号占位符 6">
            <a:extLst>
              <a:ext uri="{FF2B5EF4-FFF2-40B4-BE49-F238E27FC236}">
                <a16:creationId xmlns:a16="http://schemas.microsoft.com/office/drawing/2014/main" id="{3861E3F9-4DC3-1409-73D9-20B8D855090E}"/>
              </a:ext>
            </a:extLst>
          </p:cNvPr>
          <p:cNvSpPr>
            <a:spLocks noGrp="1"/>
          </p:cNvSpPr>
          <p:nvPr>
            <p:ph type="sldNum" sz="quarter" idx="12"/>
          </p:nvPr>
        </p:nvSpPr>
        <p:spPr/>
        <p:txBody>
          <a:bodyPr/>
          <a:lstStyle/>
          <a:p>
            <a:fld id="{36CD7EB2-8BC9-43B5-9B4D-70093A545BDE}" type="slidenum">
              <a:rPr lang="zh-CN" altLang="en-US" smtClean="0"/>
              <a:t>22</a:t>
            </a:fld>
            <a:endParaRPr lang="zh-CN" altLang="en-US"/>
          </a:p>
        </p:txBody>
      </p:sp>
      <p:sp>
        <p:nvSpPr>
          <p:cNvPr id="2" name="矩形 1">
            <a:extLst>
              <a:ext uri="{FF2B5EF4-FFF2-40B4-BE49-F238E27FC236}">
                <a16:creationId xmlns:a16="http://schemas.microsoft.com/office/drawing/2014/main" id="{5002F854-57DA-9F08-F249-E425864D854E}"/>
              </a:ext>
            </a:extLst>
          </p:cNvPr>
          <p:cNvSpPr/>
          <p:nvPr/>
        </p:nvSpPr>
        <p:spPr>
          <a:xfrm>
            <a:off x="8111836" y="2996718"/>
            <a:ext cx="1757426" cy="674738"/>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2906475852"/>
      </p:ext>
    </p:extLst>
  </p:cSld>
  <p:clrMapOvr>
    <a:masterClrMapping/>
  </p:clrMapOvr>
  <mc:AlternateContent xmlns:mc="http://schemas.openxmlformats.org/markup-compatibility/2006">
    <mc:Choice xmlns:p14="http://schemas.microsoft.com/office/powerpoint/2010/main" Requires="p14">
      <p:transition spd="slow" p14:dur="2000" advTm="32440"/>
    </mc:Choice>
    <mc:Fallback>
      <p:transition spd="slow" advTm="32440"/>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8FBBEA40-C2D1-FC53-88A6-7F894765972B}"/>
              </a:ext>
            </a:extLst>
          </p:cNvPr>
          <p:cNvSpPr txBox="1"/>
          <p:nvPr/>
        </p:nvSpPr>
        <p:spPr>
          <a:xfrm>
            <a:off x="1180923" y="400048"/>
            <a:ext cx="6434775" cy="461665"/>
          </a:xfrm>
          <a:prstGeom prst="rect">
            <a:avLst/>
          </a:prstGeom>
          <a:noFill/>
        </p:spPr>
        <p:txBody>
          <a:bodyPr wrap="none" rtlCol="0">
            <a:spAutoFit/>
          </a:bodyPr>
          <a:lstStyle/>
          <a:p>
            <a:r>
              <a:rPr kumimoji="1" lang="zh-CN" altLang="en-US" sz="2400" dirty="0"/>
              <a:t>简单场景下的涌现语言研究与验证：实验分析</a:t>
            </a:r>
          </a:p>
        </p:txBody>
      </p:sp>
      <p:pic>
        <p:nvPicPr>
          <p:cNvPr id="6" name="图片 5">
            <a:extLst>
              <a:ext uri="{FF2B5EF4-FFF2-40B4-BE49-F238E27FC236}">
                <a16:creationId xmlns:a16="http://schemas.microsoft.com/office/drawing/2014/main" id="{A433E9E9-34F7-0CE0-0C41-D3EFD8A87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070" y="1470295"/>
            <a:ext cx="4751473" cy="3570765"/>
          </a:xfrm>
          <a:prstGeom prst="rect">
            <a:avLst/>
          </a:prstGeom>
        </p:spPr>
      </p:pic>
      <p:pic>
        <p:nvPicPr>
          <p:cNvPr id="3" name="图片 2" descr="图表, 折线图&#10;&#10;描述已自动生成">
            <a:extLst>
              <a:ext uri="{FF2B5EF4-FFF2-40B4-BE49-F238E27FC236}">
                <a16:creationId xmlns:a16="http://schemas.microsoft.com/office/drawing/2014/main" id="{1A933647-B2B8-1813-079B-14261BC815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7866" y="1472649"/>
            <a:ext cx="4751473" cy="3568411"/>
          </a:xfrm>
          <a:prstGeom prst="rect">
            <a:avLst/>
          </a:prstGeom>
        </p:spPr>
      </p:pic>
      <p:sp>
        <p:nvSpPr>
          <p:cNvPr id="7" name="文本框 6">
            <a:extLst>
              <a:ext uri="{FF2B5EF4-FFF2-40B4-BE49-F238E27FC236}">
                <a16:creationId xmlns:a16="http://schemas.microsoft.com/office/drawing/2014/main" id="{39FD3DBC-75E9-7F05-A885-A63D743C68A9}"/>
              </a:ext>
            </a:extLst>
          </p:cNvPr>
          <p:cNvSpPr txBox="1"/>
          <p:nvPr/>
        </p:nvSpPr>
        <p:spPr>
          <a:xfrm>
            <a:off x="1534622" y="5268664"/>
            <a:ext cx="4286368" cy="923330"/>
          </a:xfrm>
          <a:prstGeom prst="rect">
            <a:avLst/>
          </a:prstGeom>
          <a:noFill/>
        </p:spPr>
        <p:txBody>
          <a:bodyPr wrap="square" rtlCol="0">
            <a:spAutoFit/>
          </a:bodyPr>
          <a:lstStyle/>
          <a:p>
            <a:r>
              <a:rPr kumimoji="1" lang="zh-CN" altLang="en-US" dirty="0"/>
              <a:t>尽管句子长度越长，可表达的空间越大，但是由于动作空间扩大，使得强化学习方法的训练难度加大导致表现下降。</a:t>
            </a:r>
            <a:endParaRPr kumimoji="1" lang="en-US" altLang="zh-CN" dirty="0"/>
          </a:p>
        </p:txBody>
      </p:sp>
      <p:sp>
        <p:nvSpPr>
          <p:cNvPr id="9" name="灯片编号占位符 8">
            <a:extLst>
              <a:ext uri="{FF2B5EF4-FFF2-40B4-BE49-F238E27FC236}">
                <a16:creationId xmlns:a16="http://schemas.microsoft.com/office/drawing/2014/main" id="{F1D9C14D-2ABD-58EB-73B3-F6F3D6EAD5E7}"/>
              </a:ext>
            </a:extLst>
          </p:cNvPr>
          <p:cNvSpPr>
            <a:spLocks noGrp="1"/>
          </p:cNvSpPr>
          <p:nvPr>
            <p:ph type="sldNum" sz="quarter" idx="12"/>
          </p:nvPr>
        </p:nvSpPr>
        <p:spPr/>
        <p:txBody>
          <a:bodyPr/>
          <a:lstStyle/>
          <a:p>
            <a:fld id="{36CD7EB2-8BC9-43B5-9B4D-70093A545BDE}" type="slidenum">
              <a:rPr lang="zh-CN" altLang="en-US" smtClean="0"/>
              <a:t>23</a:t>
            </a:fld>
            <a:endParaRPr lang="zh-CN" altLang="en-US"/>
          </a:p>
        </p:txBody>
      </p:sp>
      <p:sp>
        <p:nvSpPr>
          <p:cNvPr id="8" name="文本框 7">
            <a:extLst>
              <a:ext uri="{FF2B5EF4-FFF2-40B4-BE49-F238E27FC236}">
                <a16:creationId xmlns:a16="http://schemas.microsoft.com/office/drawing/2014/main" id="{ADAC935E-8F90-1EED-BD90-9FCF351F3F1A}"/>
              </a:ext>
            </a:extLst>
          </p:cNvPr>
          <p:cNvSpPr txBox="1"/>
          <p:nvPr/>
        </p:nvSpPr>
        <p:spPr>
          <a:xfrm>
            <a:off x="3001182" y="1182235"/>
            <a:ext cx="6100010" cy="307777"/>
          </a:xfrm>
          <a:prstGeom prst="rect">
            <a:avLst/>
          </a:prstGeom>
          <a:noFill/>
        </p:spPr>
        <p:txBody>
          <a:bodyPr wrap="square">
            <a:spAutoFit/>
          </a:bodyPr>
          <a:lstStyle/>
          <a:p>
            <a:r>
              <a:rPr kumimoji="1" lang="zh-CN" altLang="en-US" sz="1400" dirty="0"/>
              <a:t>句子长度的影响</a:t>
            </a:r>
            <a:endParaRPr lang="zh-CN" altLang="en-US" sz="1400" dirty="0"/>
          </a:p>
        </p:txBody>
      </p:sp>
      <p:sp>
        <p:nvSpPr>
          <p:cNvPr id="11" name="文本框 10">
            <a:extLst>
              <a:ext uri="{FF2B5EF4-FFF2-40B4-BE49-F238E27FC236}">
                <a16:creationId xmlns:a16="http://schemas.microsoft.com/office/drawing/2014/main" id="{F48BBD02-CF73-93E1-A8FC-68DFE5B60FDF}"/>
              </a:ext>
            </a:extLst>
          </p:cNvPr>
          <p:cNvSpPr txBox="1"/>
          <p:nvPr/>
        </p:nvSpPr>
        <p:spPr>
          <a:xfrm>
            <a:off x="7382892" y="1182235"/>
            <a:ext cx="1441420" cy="307777"/>
          </a:xfrm>
          <a:prstGeom prst="rect">
            <a:avLst/>
          </a:prstGeom>
          <a:noFill/>
        </p:spPr>
        <p:txBody>
          <a:bodyPr wrap="none" rtlCol="0">
            <a:spAutoFit/>
          </a:bodyPr>
          <a:lstStyle/>
          <a:p>
            <a:r>
              <a:rPr kumimoji="1" lang="zh-CN" altLang="en-US" sz="1400" dirty="0"/>
              <a:t>任务难度的影响</a:t>
            </a:r>
          </a:p>
        </p:txBody>
      </p:sp>
      <p:sp>
        <p:nvSpPr>
          <p:cNvPr id="12" name="文本框 11">
            <a:extLst>
              <a:ext uri="{FF2B5EF4-FFF2-40B4-BE49-F238E27FC236}">
                <a16:creationId xmlns:a16="http://schemas.microsoft.com/office/drawing/2014/main" id="{972CE631-7E41-0FA5-8728-C825BDD86BEE}"/>
              </a:ext>
            </a:extLst>
          </p:cNvPr>
          <p:cNvSpPr txBox="1"/>
          <p:nvPr/>
        </p:nvSpPr>
        <p:spPr>
          <a:xfrm>
            <a:off x="6051187" y="5268664"/>
            <a:ext cx="4428152" cy="1200329"/>
          </a:xfrm>
          <a:prstGeom prst="rect">
            <a:avLst/>
          </a:prstGeom>
          <a:noFill/>
        </p:spPr>
        <p:txBody>
          <a:bodyPr wrap="square" rtlCol="0">
            <a:spAutoFit/>
          </a:bodyPr>
          <a:lstStyle/>
          <a:p>
            <a:r>
              <a:rPr kumimoji="1" lang="zh-CN" altLang="en-US" dirty="0"/>
              <a:t>起始位置和目标位置之间的最短路线跳数用于表达任务难度，随着任务难度的增加，任务表现呈下降趋势。</a:t>
            </a:r>
          </a:p>
          <a:p>
            <a:endParaRPr kumimoji="1" lang="zh-CN" altLang="en-US" dirty="0"/>
          </a:p>
        </p:txBody>
      </p:sp>
      <p:cxnSp>
        <p:nvCxnSpPr>
          <p:cNvPr id="15" name="直线连接符 14">
            <a:extLst>
              <a:ext uri="{FF2B5EF4-FFF2-40B4-BE49-F238E27FC236}">
                <a16:creationId xmlns:a16="http://schemas.microsoft.com/office/drawing/2014/main" id="{5517884F-2A01-789F-4FA3-576B09CE0394}"/>
              </a:ext>
            </a:extLst>
          </p:cNvPr>
          <p:cNvCxnSpPr>
            <a:cxnSpLocks/>
          </p:cNvCxnSpPr>
          <p:nvPr/>
        </p:nvCxnSpPr>
        <p:spPr>
          <a:xfrm flipV="1">
            <a:off x="2021840" y="2460978"/>
            <a:ext cx="1139049" cy="2100862"/>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7" name="直线连接符 16">
            <a:extLst>
              <a:ext uri="{FF2B5EF4-FFF2-40B4-BE49-F238E27FC236}">
                <a16:creationId xmlns:a16="http://schemas.microsoft.com/office/drawing/2014/main" id="{501A88EC-6577-6A93-4F33-029FE72F1290}"/>
              </a:ext>
            </a:extLst>
          </p:cNvPr>
          <p:cNvCxnSpPr>
            <a:cxnSpLocks/>
          </p:cNvCxnSpPr>
          <p:nvPr/>
        </p:nvCxnSpPr>
        <p:spPr>
          <a:xfrm flipV="1">
            <a:off x="2021840" y="2229394"/>
            <a:ext cx="1139049" cy="1282015"/>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69793865"/>
      </p:ext>
    </p:extLst>
  </p:cSld>
  <p:clrMapOvr>
    <a:masterClrMapping/>
  </p:clrMapOvr>
  <mc:AlternateContent xmlns:mc="http://schemas.openxmlformats.org/markup-compatibility/2006">
    <mc:Choice xmlns:p14="http://schemas.microsoft.com/office/powerpoint/2010/main" Requires="p14">
      <p:transition spd="slow" p14:dur="2000" advTm="45422"/>
    </mc:Choice>
    <mc:Fallback>
      <p:transition spd="slow" advTm="45422"/>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8FBBEA40-C2D1-FC53-88A6-7F894765972B}"/>
              </a:ext>
            </a:extLst>
          </p:cNvPr>
          <p:cNvSpPr txBox="1"/>
          <p:nvPr/>
        </p:nvSpPr>
        <p:spPr>
          <a:xfrm>
            <a:off x="1180923" y="400048"/>
            <a:ext cx="6434775" cy="461665"/>
          </a:xfrm>
          <a:prstGeom prst="rect">
            <a:avLst/>
          </a:prstGeom>
          <a:noFill/>
        </p:spPr>
        <p:txBody>
          <a:bodyPr wrap="none" rtlCol="0">
            <a:spAutoFit/>
          </a:bodyPr>
          <a:lstStyle/>
          <a:p>
            <a:r>
              <a:rPr kumimoji="1" lang="zh-CN" altLang="en-US" sz="2400" dirty="0"/>
              <a:t>简单场景下的涌现语言研究与验证：实验分析</a:t>
            </a:r>
          </a:p>
        </p:txBody>
      </p:sp>
      <p:pic>
        <p:nvPicPr>
          <p:cNvPr id="6" name="图片 5">
            <a:extLst>
              <a:ext uri="{FF2B5EF4-FFF2-40B4-BE49-F238E27FC236}">
                <a16:creationId xmlns:a16="http://schemas.microsoft.com/office/drawing/2014/main" id="{A433E9E9-34F7-0CE0-0C41-D3EFD8A8769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02070" y="1470295"/>
            <a:ext cx="4751473" cy="3570765"/>
          </a:xfrm>
          <a:prstGeom prst="rect">
            <a:avLst/>
          </a:prstGeom>
        </p:spPr>
      </p:pic>
      <p:pic>
        <p:nvPicPr>
          <p:cNvPr id="3" name="图片 2" descr="图表, 折线图&#10;&#10;描述已自动生成">
            <a:extLst>
              <a:ext uri="{FF2B5EF4-FFF2-40B4-BE49-F238E27FC236}">
                <a16:creationId xmlns:a16="http://schemas.microsoft.com/office/drawing/2014/main" id="{1A933647-B2B8-1813-079B-14261BC815A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7866" y="1472649"/>
            <a:ext cx="4751473" cy="3568411"/>
          </a:xfrm>
          <a:prstGeom prst="rect">
            <a:avLst/>
          </a:prstGeom>
        </p:spPr>
      </p:pic>
      <p:sp>
        <p:nvSpPr>
          <p:cNvPr id="9" name="灯片编号占位符 8">
            <a:extLst>
              <a:ext uri="{FF2B5EF4-FFF2-40B4-BE49-F238E27FC236}">
                <a16:creationId xmlns:a16="http://schemas.microsoft.com/office/drawing/2014/main" id="{F1D9C14D-2ABD-58EB-73B3-F6F3D6EAD5E7}"/>
              </a:ext>
            </a:extLst>
          </p:cNvPr>
          <p:cNvSpPr>
            <a:spLocks noGrp="1"/>
          </p:cNvSpPr>
          <p:nvPr>
            <p:ph type="sldNum" sz="quarter" idx="12"/>
          </p:nvPr>
        </p:nvSpPr>
        <p:spPr/>
        <p:txBody>
          <a:bodyPr/>
          <a:lstStyle/>
          <a:p>
            <a:fld id="{36CD7EB2-8BC9-43B5-9B4D-70093A545BDE}" type="slidenum">
              <a:rPr lang="zh-CN" altLang="en-US" smtClean="0"/>
              <a:t>24</a:t>
            </a:fld>
            <a:endParaRPr lang="zh-CN" altLang="en-US"/>
          </a:p>
        </p:txBody>
      </p:sp>
      <p:cxnSp>
        <p:nvCxnSpPr>
          <p:cNvPr id="2" name="直线连接符 1">
            <a:extLst>
              <a:ext uri="{FF2B5EF4-FFF2-40B4-BE49-F238E27FC236}">
                <a16:creationId xmlns:a16="http://schemas.microsoft.com/office/drawing/2014/main" id="{1783896A-803E-235F-D752-159290D80BC6}"/>
              </a:ext>
            </a:extLst>
          </p:cNvPr>
          <p:cNvCxnSpPr>
            <a:cxnSpLocks/>
          </p:cNvCxnSpPr>
          <p:nvPr/>
        </p:nvCxnSpPr>
        <p:spPr>
          <a:xfrm>
            <a:off x="4287520" y="2458720"/>
            <a:ext cx="1150755" cy="822960"/>
          </a:xfrm>
          <a:prstGeom prst="line">
            <a:avLst/>
          </a:prstGeom>
          <a:ln w="31750">
            <a:solidFill>
              <a:srgbClr val="C00000"/>
            </a:solidFill>
          </a:ln>
        </p:spPr>
        <p:style>
          <a:lnRef idx="1">
            <a:schemeClr val="accent1"/>
          </a:lnRef>
          <a:fillRef idx="0">
            <a:schemeClr val="accent1"/>
          </a:fillRef>
          <a:effectRef idx="0">
            <a:schemeClr val="accent1"/>
          </a:effectRef>
          <a:fontRef idx="minor">
            <a:schemeClr val="tx1"/>
          </a:fontRef>
        </p:style>
      </p:cxnSp>
      <p:sp>
        <p:nvSpPr>
          <p:cNvPr id="14" name="文本框 13">
            <a:extLst>
              <a:ext uri="{FF2B5EF4-FFF2-40B4-BE49-F238E27FC236}">
                <a16:creationId xmlns:a16="http://schemas.microsoft.com/office/drawing/2014/main" id="{751D89A0-DD2D-F406-30E4-DE4DCCB3E7B2}"/>
              </a:ext>
            </a:extLst>
          </p:cNvPr>
          <p:cNvSpPr txBox="1"/>
          <p:nvPr/>
        </p:nvSpPr>
        <p:spPr>
          <a:xfrm>
            <a:off x="6051187" y="5268664"/>
            <a:ext cx="4428152" cy="1200329"/>
          </a:xfrm>
          <a:prstGeom prst="rect">
            <a:avLst/>
          </a:prstGeom>
          <a:noFill/>
        </p:spPr>
        <p:txBody>
          <a:bodyPr wrap="square" rtlCol="0">
            <a:spAutoFit/>
          </a:bodyPr>
          <a:lstStyle/>
          <a:p>
            <a:r>
              <a:rPr kumimoji="1" lang="zh-CN" altLang="en-US" dirty="0"/>
              <a:t>起始位置和目标位置之间的最短路线跳数用于表达任务难度，随着任务难度的增加，任务表现呈下降趋势。</a:t>
            </a:r>
          </a:p>
          <a:p>
            <a:endParaRPr kumimoji="1" lang="zh-CN" altLang="en-US" dirty="0"/>
          </a:p>
        </p:txBody>
      </p:sp>
      <p:sp>
        <p:nvSpPr>
          <p:cNvPr id="16" name="文本框 15">
            <a:extLst>
              <a:ext uri="{FF2B5EF4-FFF2-40B4-BE49-F238E27FC236}">
                <a16:creationId xmlns:a16="http://schemas.microsoft.com/office/drawing/2014/main" id="{315D2773-004F-D871-0024-AA9BCABD62DA}"/>
              </a:ext>
            </a:extLst>
          </p:cNvPr>
          <p:cNvSpPr txBox="1"/>
          <p:nvPr/>
        </p:nvSpPr>
        <p:spPr>
          <a:xfrm>
            <a:off x="1534622" y="5268664"/>
            <a:ext cx="4286368" cy="923330"/>
          </a:xfrm>
          <a:prstGeom prst="rect">
            <a:avLst/>
          </a:prstGeom>
          <a:noFill/>
        </p:spPr>
        <p:txBody>
          <a:bodyPr wrap="square" rtlCol="0">
            <a:spAutoFit/>
          </a:bodyPr>
          <a:lstStyle/>
          <a:p>
            <a:r>
              <a:rPr kumimoji="1" lang="zh-CN" altLang="en-US" dirty="0"/>
              <a:t>尽管句子长度越长，可表达的空间越大，但是由于动作空间扩大，使得强化学习方法的训练难度加大导致表现下降。</a:t>
            </a:r>
            <a:endParaRPr kumimoji="1" lang="en-US" altLang="zh-CN" dirty="0"/>
          </a:p>
        </p:txBody>
      </p:sp>
      <p:sp>
        <p:nvSpPr>
          <p:cNvPr id="17" name="文本框 16">
            <a:extLst>
              <a:ext uri="{FF2B5EF4-FFF2-40B4-BE49-F238E27FC236}">
                <a16:creationId xmlns:a16="http://schemas.microsoft.com/office/drawing/2014/main" id="{C1722D1A-1B77-C6BF-97CF-0CA0BE521D7F}"/>
              </a:ext>
            </a:extLst>
          </p:cNvPr>
          <p:cNvSpPr txBox="1"/>
          <p:nvPr/>
        </p:nvSpPr>
        <p:spPr>
          <a:xfrm>
            <a:off x="3001182" y="1182235"/>
            <a:ext cx="6100010" cy="307777"/>
          </a:xfrm>
          <a:prstGeom prst="rect">
            <a:avLst/>
          </a:prstGeom>
          <a:noFill/>
        </p:spPr>
        <p:txBody>
          <a:bodyPr wrap="square">
            <a:spAutoFit/>
          </a:bodyPr>
          <a:lstStyle/>
          <a:p>
            <a:r>
              <a:rPr kumimoji="1" lang="zh-CN" altLang="en-US" sz="1400" dirty="0"/>
              <a:t>句子长度的影响</a:t>
            </a:r>
            <a:endParaRPr lang="zh-CN" altLang="en-US" sz="1400" dirty="0"/>
          </a:p>
        </p:txBody>
      </p:sp>
      <p:sp>
        <p:nvSpPr>
          <p:cNvPr id="18" name="文本框 17">
            <a:extLst>
              <a:ext uri="{FF2B5EF4-FFF2-40B4-BE49-F238E27FC236}">
                <a16:creationId xmlns:a16="http://schemas.microsoft.com/office/drawing/2014/main" id="{5995FEE6-AF65-43F1-34A8-AFBFCE6DC6F1}"/>
              </a:ext>
            </a:extLst>
          </p:cNvPr>
          <p:cNvSpPr txBox="1"/>
          <p:nvPr/>
        </p:nvSpPr>
        <p:spPr>
          <a:xfrm>
            <a:off x="7382892" y="1182235"/>
            <a:ext cx="1441420" cy="307777"/>
          </a:xfrm>
          <a:prstGeom prst="rect">
            <a:avLst/>
          </a:prstGeom>
          <a:noFill/>
        </p:spPr>
        <p:txBody>
          <a:bodyPr wrap="none" rtlCol="0">
            <a:spAutoFit/>
          </a:bodyPr>
          <a:lstStyle/>
          <a:p>
            <a:r>
              <a:rPr kumimoji="1" lang="zh-CN" altLang="en-US" sz="1400" dirty="0"/>
              <a:t>任务难度的影响</a:t>
            </a:r>
          </a:p>
        </p:txBody>
      </p:sp>
    </p:spTree>
    <p:extLst>
      <p:ext uri="{BB962C8B-B14F-4D97-AF65-F5344CB8AC3E}">
        <p14:creationId xmlns:p14="http://schemas.microsoft.com/office/powerpoint/2010/main" val="516275951"/>
      </p:ext>
    </p:extLst>
  </p:cSld>
  <p:clrMapOvr>
    <a:masterClrMapping/>
  </p:clrMapOvr>
  <mc:AlternateContent xmlns:mc="http://schemas.openxmlformats.org/markup-compatibility/2006">
    <mc:Choice xmlns:p14="http://schemas.microsoft.com/office/powerpoint/2010/main" Requires="p14">
      <p:transition spd="slow" p14:dur="2000" advTm="727"/>
    </mc:Choice>
    <mc:Fallback>
      <p:transition spd="slow" advTm="727"/>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椭圆 1">
            <a:extLst>
              <a:ext uri="{FF2B5EF4-FFF2-40B4-BE49-F238E27FC236}">
                <a16:creationId xmlns:a16="http://schemas.microsoft.com/office/drawing/2014/main" id="{D578EB33-2CD9-E542-C975-C2DF669147B7}"/>
              </a:ext>
            </a:extLst>
          </p:cNvPr>
          <p:cNvSpPr/>
          <p:nvPr/>
        </p:nvSpPr>
        <p:spPr>
          <a:xfrm>
            <a:off x="1548580" y="1546744"/>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1</a:t>
            </a:r>
            <a:endParaRPr kumimoji="1" lang="zh-CN" altLang="en-US" sz="2800" b="1" dirty="0"/>
          </a:p>
        </p:txBody>
      </p:sp>
      <p:sp>
        <p:nvSpPr>
          <p:cNvPr id="3" name="椭圆 2">
            <a:extLst>
              <a:ext uri="{FF2B5EF4-FFF2-40B4-BE49-F238E27FC236}">
                <a16:creationId xmlns:a16="http://schemas.microsoft.com/office/drawing/2014/main" id="{477EBF03-B583-2B60-7616-885775A62408}"/>
              </a:ext>
            </a:extLst>
          </p:cNvPr>
          <p:cNvSpPr/>
          <p:nvPr/>
        </p:nvSpPr>
        <p:spPr>
          <a:xfrm>
            <a:off x="1548580" y="2258963"/>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2</a:t>
            </a:r>
            <a:endParaRPr kumimoji="1" lang="zh-CN" altLang="en-US" sz="2800" b="1" dirty="0"/>
          </a:p>
        </p:txBody>
      </p:sp>
      <p:sp>
        <p:nvSpPr>
          <p:cNvPr id="5" name="椭圆 4">
            <a:extLst>
              <a:ext uri="{FF2B5EF4-FFF2-40B4-BE49-F238E27FC236}">
                <a16:creationId xmlns:a16="http://schemas.microsoft.com/office/drawing/2014/main" id="{BFD04B7B-E68E-D71C-2FC4-FE44E5F1AA21}"/>
              </a:ext>
            </a:extLst>
          </p:cNvPr>
          <p:cNvSpPr/>
          <p:nvPr/>
        </p:nvSpPr>
        <p:spPr>
          <a:xfrm>
            <a:off x="1548580" y="3023423"/>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3</a:t>
            </a:r>
            <a:endParaRPr kumimoji="1" lang="zh-CN" altLang="en-US" sz="2800" b="1" dirty="0"/>
          </a:p>
        </p:txBody>
      </p:sp>
      <p:sp>
        <p:nvSpPr>
          <p:cNvPr id="6" name="椭圆 5">
            <a:extLst>
              <a:ext uri="{FF2B5EF4-FFF2-40B4-BE49-F238E27FC236}">
                <a16:creationId xmlns:a16="http://schemas.microsoft.com/office/drawing/2014/main" id="{04A38770-BD77-23C4-1EF2-DCC7480FA55C}"/>
              </a:ext>
            </a:extLst>
          </p:cNvPr>
          <p:cNvSpPr/>
          <p:nvPr/>
        </p:nvSpPr>
        <p:spPr>
          <a:xfrm>
            <a:off x="1548580" y="3760845"/>
            <a:ext cx="504000" cy="50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4</a:t>
            </a:r>
            <a:endParaRPr kumimoji="1" lang="zh-CN" altLang="en-US" sz="2800" b="1" dirty="0"/>
          </a:p>
        </p:txBody>
      </p:sp>
      <p:sp>
        <p:nvSpPr>
          <p:cNvPr id="7" name="文本框 6">
            <a:extLst>
              <a:ext uri="{FF2B5EF4-FFF2-40B4-BE49-F238E27FC236}">
                <a16:creationId xmlns:a16="http://schemas.microsoft.com/office/drawing/2014/main" id="{9BDA7AB8-9140-EF96-DB4C-76F76F92AFC0}"/>
              </a:ext>
            </a:extLst>
          </p:cNvPr>
          <p:cNvSpPr txBox="1"/>
          <p:nvPr/>
        </p:nvSpPr>
        <p:spPr>
          <a:xfrm>
            <a:off x="2374490" y="1628460"/>
            <a:ext cx="1107996" cy="369332"/>
          </a:xfrm>
          <a:prstGeom prst="rect">
            <a:avLst/>
          </a:prstGeom>
          <a:noFill/>
        </p:spPr>
        <p:txBody>
          <a:bodyPr wrap="none" rtlCol="0">
            <a:spAutoFit/>
          </a:bodyPr>
          <a:lstStyle/>
          <a:p>
            <a:r>
              <a:rPr kumimoji="1" lang="zh-CN" altLang="en-US" dirty="0">
                <a:solidFill>
                  <a:schemeClr val="bg1">
                    <a:lumMod val="65000"/>
                  </a:schemeClr>
                </a:solidFill>
              </a:rPr>
              <a:t>研究背景</a:t>
            </a:r>
          </a:p>
        </p:txBody>
      </p:sp>
      <p:sp>
        <p:nvSpPr>
          <p:cNvPr id="8" name="文本框 7">
            <a:extLst>
              <a:ext uri="{FF2B5EF4-FFF2-40B4-BE49-F238E27FC236}">
                <a16:creationId xmlns:a16="http://schemas.microsoft.com/office/drawing/2014/main" id="{ED8FA0C8-D5A3-9934-4336-47799D31F89C}"/>
              </a:ext>
            </a:extLst>
          </p:cNvPr>
          <p:cNvSpPr txBox="1"/>
          <p:nvPr/>
        </p:nvSpPr>
        <p:spPr>
          <a:xfrm>
            <a:off x="2374490" y="2327323"/>
            <a:ext cx="1107996" cy="369332"/>
          </a:xfrm>
          <a:prstGeom prst="rect">
            <a:avLst/>
          </a:prstGeom>
          <a:noFill/>
        </p:spPr>
        <p:txBody>
          <a:bodyPr wrap="none" rtlCol="0">
            <a:spAutoFit/>
          </a:bodyPr>
          <a:lstStyle/>
          <a:p>
            <a:r>
              <a:rPr kumimoji="1" lang="zh-CN" altLang="en-US" dirty="0">
                <a:solidFill>
                  <a:schemeClr val="bg1">
                    <a:lumMod val="65000"/>
                  </a:schemeClr>
                </a:solidFill>
              </a:rPr>
              <a:t>相关工作</a:t>
            </a:r>
          </a:p>
        </p:txBody>
      </p:sp>
      <p:sp>
        <p:nvSpPr>
          <p:cNvPr id="9" name="文本框 8">
            <a:extLst>
              <a:ext uri="{FF2B5EF4-FFF2-40B4-BE49-F238E27FC236}">
                <a16:creationId xmlns:a16="http://schemas.microsoft.com/office/drawing/2014/main" id="{259BE978-384D-E066-A665-188DAD9B6F40}"/>
              </a:ext>
            </a:extLst>
          </p:cNvPr>
          <p:cNvSpPr txBox="1"/>
          <p:nvPr/>
        </p:nvSpPr>
        <p:spPr>
          <a:xfrm>
            <a:off x="2374490" y="3090757"/>
            <a:ext cx="5032147" cy="369332"/>
          </a:xfrm>
          <a:prstGeom prst="rect">
            <a:avLst/>
          </a:prstGeom>
          <a:noFill/>
        </p:spPr>
        <p:txBody>
          <a:bodyPr wrap="none" rtlCol="0">
            <a:spAutoFit/>
          </a:bodyPr>
          <a:lstStyle/>
          <a:p>
            <a:r>
              <a:rPr kumimoji="1" lang="zh-CN" altLang="en-US" dirty="0">
                <a:solidFill>
                  <a:schemeClr val="bg1">
                    <a:lumMod val="65000"/>
                  </a:schemeClr>
                </a:solidFill>
              </a:rPr>
              <a:t>研究内容一：简单场景下的涌现语言研究与验证</a:t>
            </a:r>
          </a:p>
        </p:txBody>
      </p:sp>
      <p:sp>
        <p:nvSpPr>
          <p:cNvPr id="11" name="文本框 10">
            <a:extLst>
              <a:ext uri="{FF2B5EF4-FFF2-40B4-BE49-F238E27FC236}">
                <a16:creationId xmlns:a16="http://schemas.microsoft.com/office/drawing/2014/main" id="{FB374675-2533-80A1-B404-8E321A6B0729}"/>
              </a:ext>
            </a:extLst>
          </p:cNvPr>
          <p:cNvSpPr txBox="1"/>
          <p:nvPr/>
        </p:nvSpPr>
        <p:spPr>
          <a:xfrm>
            <a:off x="2358460" y="3826628"/>
            <a:ext cx="5032147" cy="369332"/>
          </a:xfrm>
          <a:prstGeom prst="rect">
            <a:avLst/>
          </a:prstGeom>
          <a:noFill/>
        </p:spPr>
        <p:txBody>
          <a:bodyPr wrap="none" rtlCol="0">
            <a:spAutoFit/>
          </a:bodyPr>
          <a:lstStyle/>
          <a:p>
            <a:r>
              <a:rPr kumimoji="1" lang="zh-CN" altLang="en-US" dirty="0"/>
              <a:t>研究内容二：复杂场景下的涌现语言研究与验证</a:t>
            </a:r>
          </a:p>
        </p:txBody>
      </p:sp>
      <p:sp>
        <p:nvSpPr>
          <p:cNvPr id="12" name="椭圆 11">
            <a:extLst>
              <a:ext uri="{FF2B5EF4-FFF2-40B4-BE49-F238E27FC236}">
                <a16:creationId xmlns:a16="http://schemas.microsoft.com/office/drawing/2014/main" id="{C86918BE-69A7-9B23-03C7-235C019E452C}"/>
              </a:ext>
            </a:extLst>
          </p:cNvPr>
          <p:cNvSpPr/>
          <p:nvPr/>
        </p:nvSpPr>
        <p:spPr>
          <a:xfrm>
            <a:off x="1548580" y="4513011"/>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5</a:t>
            </a:r>
            <a:endParaRPr kumimoji="1" lang="zh-CN" altLang="en-US" sz="2800" b="1" dirty="0"/>
          </a:p>
        </p:txBody>
      </p:sp>
      <p:sp>
        <p:nvSpPr>
          <p:cNvPr id="13" name="文本框 12">
            <a:extLst>
              <a:ext uri="{FF2B5EF4-FFF2-40B4-BE49-F238E27FC236}">
                <a16:creationId xmlns:a16="http://schemas.microsoft.com/office/drawing/2014/main" id="{A63B87DB-700C-F16D-988D-9BB66612FD5A}"/>
              </a:ext>
            </a:extLst>
          </p:cNvPr>
          <p:cNvSpPr txBox="1"/>
          <p:nvPr/>
        </p:nvSpPr>
        <p:spPr>
          <a:xfrm>
            <a:off x="2358460" y="4577243"/>
            <a:ext cx="3017173" cy="369332"/>
          </a:xfrm>
          <a:prstGeom prst="rect">
            <a:avLst/>
          </a:prstGeom>
          <a:noFill/>
        </p:spPr>
        <p:txBody>
          <a:bodyPr wrap="none" rtlCol="0">
            <a:spAutoFit/>
          </a:bodyPr>
          <a:lstStyle/>
          <a:p>
            <a:r>
              <a:rPr kumimoji="1" lang="zh-CN" altLang="en-US" dirty="0">
                <a:solidFill>
                  <a:schemeClr val="bg1">
                    <a:lumMod val="65000"/>
                  </a:schemeClr>
                </a:solidFill>
              </a:rPr>
              <a:t>研究内容三：涌现语言分析</a:t>
            </a:r>
          </a:p>
        </p:txBody>
      </p:sp>
      <p:sp>
        <p:nvSpPr>
          <p:cNvPr id="14" name="椭圆 13">
            <a:extLst>
              <a:ext uri="{FF2B5EF4-FFF2-40B4-BE49-F238E27FC236}">
                <a16:creationId xmlns:a16="http://schemas.microsoft.com/office/drawing/2014/main" id="{CE1F34B7-B84C-CA22-2846-98AEAEC2C279}"/>
              </a:ext>
            </a:extLst>
          </p:cNvPr>
          <p:cNvSpPr/>
          <p:nvPr/>
        </p:nvSpPr>
        <p:spPr>
          <a:xfrm>
            <a:off x="1548580" y="5205294"/>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6</a:t>
            </a:r>
            <a:endParaRPr kumimoji="1" lang="zh-CN" altLang="en-US" sz="2800" b="1" dirty="0"/>
          </a:p>
        </p:txBody>
      </p:sp>
      <p:sp>
        <p:nvSpPr>
          <p:cNvPr id="15" name="文本框 14">
            <a:extLst>
              <a:ext uri="{FF2B5EF4-FFF2-40B4-BE49-F238E27FC236}">
                <a16:creationId xmlns:a16="http://schemas.microsoft.com/office/drawing/2014/main" id="{08F962C9-C5E2-2500-1B33-02A5BD4B919A}"/>
              </a:ext>
            </a:extLst>
          </p:cNvPr>
          <p:cNvSpPr txBox="1"/>
          <p:nvPr/>
        </p:nvSpPr>
        <p:spPr>
          <a:xfrm>
            <a:off x="2358460" y="5269526"/>
            <a:ext cx="1338828" cy="369332"/>
          </a:xfrm>
          <a:prstGeom prst="rect">
            <a:avLst/>
          </a:prstGeom>
          <a:noFill/>
        </p:spPr>
        <p:txBody>
          <a:bodyPr wrap="none" rtlCol="0">
            <a:spAutoFit/>
          </a:bodyPr>
          <a:lstStyle/>
          <a:p>
            <a:r>
              <a:rPr kumimoji="1" lang="zh-CN" altLang="en-US" dirty="0">
                <a:solidFill>
                  <a:schemeClr val="bg1">
                    <a:lumMod val="65000"/>
                  </a:schemeClr>
                </a:solidFill>
              </a:rPr>
              <a:t>总结与展望</a:t>
            </a:r>
          </a:p>
        </p:txBody>
      </p:sp>
      <p:sp>
        <p:nvSpPr>
          <p:cNvPr id="16" name="文本框 15">
            <a:extLst>
              <a:ext uri="{FF2B5EF4-FFF2-40B4-BE49-F238E27FC236}">
                <a16:creationId xmlns:a16="http://schemas.microsoft.com/office/drawing/2014/main" id="{99A8FDDE-1F43-82B3-01C7-4B6F63063A4F}"/>
              </a:ext>
            </a:extLst>
          </p:cNvPr>
          <p:cNvSpPr txBox="1"/>
          <p:nvPr/>
        </p:nvSpPr>
        <p:spPr>
          <a:xfrm>
            <a:off x="1252361" y="398038"/>
            <a:ext cx="800219" cy="461665"/>
          </a:xfrm>
          <a:prstGeom prst="rect">
            <a:avLst/>
          </a:prstGeom>
          <a:noFill/>
        </p:spPr>
        <p:txBody>
          <a:bodyPr wrap="none" rtlCol="0">
            <a:spAutoFit/>
          </a:bodyPr>
          <a:lstStyle/>
          <a:p>
            <a:r>
              <a:rPr kumimoji="1" lang="zh-CN" altLang="en-US" sz="2400" dirty="0"/>
              <a:t>目录</a:t>
            </a:r>
          </a:p>
        </p:txBody>
      </p:sp>
      <p:sp>
        <p:nvSpPr>
          <p:cNvPr id="17" name="灯片编号占位符 16">
            <a:extLst>
              <a:ext uri="{FF2B5EF4-FFF2-40B4-BE49-F238E27FC236}">
                <a16:creationId xmlns:a16="http://schemas.microsoft.com/office/drawing/2014/main" id="{64B58891-21B9-8AD7-F552-5B6691BC30E2}"/>
              </a:ext>
            </a:extLst>
          </p:cNvPr>
          <p:cNvSpPr>
            <a:spLocks noGrp="1"/>
          </p:cNvSpPr>
          <p:nvPr>
            <p:ph type="sldNum" sz="quarter" idx="12"/>
          </p:nvPr>
        </p:nvSpPr>
        <p:spPr/>
        <p:txBody>
          <a:bodyPr/>
          <a:lstStyle/>
          <a:p>
            <a:fld id="{36CD7EB2-8BC9-43B5-9B4D-70093A545BDE}" type="slidenum">
              <a:rPr lang="zh-CN" altLang="en-US" smtClean="0"/>
              <a:t>25</a:t>
            </a:fld>
            <a:endParaRPr lang="zh-CN" altLang="en-US"/>
          </a:p>
        </p:txBody>
      </p:sp>
    </p:spTree>
    <p:extLst>
      <p:ext uri="{BB962C8B-B14F-4D97-AF65-F5344CB8AC3E}">
        <p14:creationId xmlns:p14="http://schemas.microsoft.com/office/powerpoint/2010/main" val="2749113968"/>
      </p:ext>
    </p:extLst>
  </p:cSld>
  <p:clrMapOvr>
    <a:masterClrMapping/>
  </p:clrMapOvr>
  <mc:AlternateContent xmlns:mc="http://schemas.openxmlformats.org/markup-compatibility/2006">
    <mc:Choice xmlns:p14="http://schemas.microsoft.com/office/powerpoint/2010/main" Requires="p14">
      <p:transition spd="slow" p14:dur="2000" advTm="8442"/>
    </mc:Choice>
    <mc:Fallback>
      <p:transition spd="slow" advTm="8442"/>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7F9C988B-06D9-AB16-831C-20FE296C4738}"/>
              </a:ext>
            </a:extLst>
          </p:cNvPr>
          <p:cNvSpPr txBox="1"/>
          <p:nvPr/>
        </p:nvSpPr>
        <p:spPr>
          <a:xfrm>
            <a:off x="1095198" y="414337"/>
            <a:ext cx="6340197" cy="461665"/>
          </a:xfrm>
          <a:prstGeom prst="rect">
            <a:avLst/>
          </a:prstGeom>
          <a:noFill/>
        </p:spPr>
        <p:txBody>
          <a:bodyPr wrap="none" rtlCol="0">
            <a:spAutoFit/>
          </a:bodyPr>
          <a:lstStyle/>
          <a:p>
            <a:r>
              <a:rPr kumimoji="1" lang="zh-CN" altLang="en-US" sz="2400" dirty="0"/>
              <a:t>复杂场景下的涌现语言研究与验证：任务描述</a:t>
            </a:r>
          </a:p>
        </p:txBody>
      </p:sp>
      <p:pic>
        <p:nvPicPr>
          <p:cNvPr id="3" name="图片 2">
            <a:extLst>
              <a:ext uri="{FF2B5EF4-FFF2-40B4-BE49-F238E27FC236}">
                <a16:creationId xmlns:a16="http://schemas.microsoft.com/office/drawing/2014/main" id="{C2EF1E55-1A7C-3334-71A3-F65AFE6806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9717" y="3653851"/>
            <a:ext cx="7841293" cy="2598984"/>
          </a:xfrm>
          <a:prstGeom prst="rect">
            <a:avLst/>
          </a:prstGeom>
        </p:spPr>
      </p:pic>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1D1DB2B-8D81-C6CE-2B8A-FDEED1689FC9}"/>
                  </a:ext>
                </a:extLst>
              </p:cNvPr>
              <p:cNvSpPr txBox="1"/>
              <p:nvPr/>
            </p:nvSpPr>
            <p:spPr>
              <a:xfrm>
                <a:off x="1180923" y="972265"/>
                <a:ext cx="9863315" cy="2585323"/>
              </a:xfrm>
              <a:prstGeom prst="rect">
                <a:avLst/>
              </a:prstGeom>
              <a:noFill/>
            </p:spPr>
            <p:txBody>
              <a:bodyPr wrap="square" rtlCol="0">
                <a:spAutoFit/>
              </a:bodyPr>
              <a:lstStyle/>
              <a:p>
                <a:r>
                  <a:rPr kumimoji="1" lang="zh-CN" altLang="en-US" dirty="0"/>
                  <a:t>多智能体导航任务：</a:t>
                </a:r>
                <a:endParaRPr kumimoji="1" lang="en-US" altLang="zh-CN" dirty="0"/>
              </a:p>
              <a:p>
                <a:endParaRPr kumimoji="1" lang="en-US" altLang="zh-CN" dirty="0"/>
              </a:p>
              <a:p>
                <a:r>
                  <a:rPr kumimoji="1" lang="en-US" altLang="zh-CN" dirty="0"/>
                  <a:t>1.</a:t>
                </a:r>
                <a:r>
                  <a:rPr kumimoji="1" lang="zh-CN" altLang="en-US" dirty="0"/>
                  <a:t> 任务包含环境</a:t>
                </a:r>
                <a14:m>
                  <m:oMath xmlns:m="http://schemas.openxmlformats.org/officeDocument/2006/math">
                    <m:r>
                      <a:rPr kumimoji="1" lang="en-US" altLang="zh-CN" b="0" i="1" smtClean="0">
                        <a:latin typeface="Cambria Math" panose="02040503050406030204" pitchFamily="18" charset="0"/>
                      </a:rPr>
                      <m:t>𝐺</m:t>
                    </m:r>
                  </m:oMath>
                </a14:m>
                <a:r>
                  <a:rPr kumimoji="1" lang="zh-CN" altLang="en-US" dirty="0"/>
                  <a:t>和两个智能体：</a:t>
                </a:r>
                <a:r>
                  <a:rPr kumimoji="1" lang="en-US" altLang="zh-CN" dirty="0"/>
                  <a:t>Tourist</a:t>
                </a:r>
                <a:r>
                  <a:rPr kumimoji="1" lang="zh-CN" altLang="en-US" dirty="0"/>
                  <a:t>和</a:t>
                </a:r>
                <a:r>
                  <a:rPr kumimoji="1" lang="en-US" altLang="zh-CN" dirty="0"/>
                  <a:t>Guide</a:t>
                </a:r>
              </a:p>
              <a:p>
                <a:pPr marL="342900" indent="-342900">
                  <a:buAutoNum type="arabicPeriod"/>
                </a:pPr>
                <a:endParaRPr kumimoji="1" lang="en-US" altLang="zh-CN" dirty="0"/>
              </a:p>
              <a:p>
                <a:r>
                  <a:rPr kumimoji="1" lang="en-US" altLang="zh-CN" dirty="0"/>
                  <a:t>2.</a:t>
                </a:r>
                <a:r>
                  <a:rPr kumimoji="1" lang="zh-CN" altLang="en-US" dirty="0"/>
                  <a:t> 智能体</a:t>
                </a:r>
                <a:r>
                  <a:rPr kumimoji="1" lang="en-US" altLang="zh-CN" dirty="0"/>
                  <a:t>Tourist</a:t>
                </a:r>
                <a:r>
                  <a:rPr kumimoji="1" lang="zh-CN" altLang="en-US" dirty="0"/>
                  <a:t>：处于导航环境</a:t>
                </a:r>
                <a14:m>
                  <m:oMath xmlns:m="http://schemas.openxmlformats.org/officeDocument/2006/math">
                    <m:r>
                      <a:rPr kumimoji="1" lang="en-US" altLang="zh-CN" b="0" i="1" smtClean="0">
                        <a:latin typeface="Cambria Math" panose="02040503050406030204" pitchFamily="18" charset="0"/>
                      </a:rPr>
                      <m:t>𝐺</m:t>
                    </m:r>
                  </m:oMath>
                </a14:m>
                <a:r>
                  <a:rPr kumimoji="1" lang="zh-CN" altLang="en-US" dirty="0"/>
                  <a:t>中，对</a:t>
                </a:r>
                <a14:m>
                  <m:oMath xmlns:m="http://schemas.openxmlformats.org/officeDocument/2006/math">
                    <m:r>
                      <a:rPr kumimoji="1" lang="en-US" altLang="zh-CN" i="1">
                        <a:latin typeface="Cambria Math" panose="02040503050406030204" pitchFamily="18" charset="0"/>
                      </a:rPr>
                      <m:t>𝐺</m:t>
                    </m:r>
                  </m:oMath>
                </a14:m>
                <a:r>
                  <a:rPr kumimoji="1" lang="zh-CN" altLang="en-US" dirty="0"/>
                  <a:t>有当前时刻的局部环境观测。</a:t>
                </a:r>
                <a:r>
                  <a:rPr kumimoji="1" lang="en-US" altLang="zh-CN" dirty="0"/>
                  <a:t>Tourist</a:t>
                </a:r>
                <a:r>
                  <a:rPr kumimoji="1" lang="zh-CN" altLang="en-US" dirty="0"/>
                  <a:t>服从来自</a:t>
                </a:r>
                <a:r>
                  <a:rPr kumimoji="1" lang="en-US" altLang="zh-CN" dirty="0"/>
                  <a:t>Guide</a:t>
                </a:r>
                <a:r>
                  <a:rPr kumimoji="1" lang="zh-CN" altLang="en-US" dirty="0"/>
                  <a:t>的涌现语言导航指令在环境中朝目标位置移动。</a:t>
                </a:r>
                <a:endParaRPr kumimoji="1" lang="en-US" altLang="zh-CN" dirty="0"/>
              </a:p>
              <a:p>
                <a:endParaRPr kumimoji="1" lang="en-US" altLang="zh-CN" dirty="0"/>
              </a:p>
              <a:p>
                <a:r>
                  <a:rPr kumimoji="1" lang="en-US" altLang="zh-CN" dirty="0"/>
                  <a:t>3.</a:t>
                </a:r>
                <a:r>
                  <a:rPr kumimoji="1" lang="zh-CN" altLang="en-US" dirty="0"/>
                  <a:t> 智能体</a:t>
                </a:r>
                <a:r>
                  <a:rPr kumimoji="1" lang="en-US" altLang="zh-CN" dirty="0"/>
                  <a:t>Guide</a:t>
                </a:r>
                <a:r>
                  <a:rPr kumimoji="1" lang="zh-CN" altLang="en-US" dirty="0"/>
                  <a:t>：对</a:t>
                </a:r>
                <a14:m>
                  <m:oMath xmlns:m="http://schemas.openxmlformats.org/officeDocument/2006/math">
                    <m:r>
                      <a:rPr kumimoji="1" lang="en-US" altLang="zh-CN" i="1" smtClean="0">
                        <a:latin typeface="Cambria Math" panose="02040503050406030204" pitchFamily="18" charset="0"/>
                      </a:rPr>
                      <m:t>𝐺</m:t>
                    </m:r>
                  </m:oMath>
                </a14:m>
                <a:r>
                  <a:rPr kumimoji="1" lang="zh-CN" altLang="en-US" dirty="0"/>
                  <a:t>有全局的观测信息，但是没有</a:t>
                </a:r>
                <a:r>
                  <a:rPr kumimoji="1" lang="en-US" altLang="zh-CN" dirty="0"/>
                  <a:t>Tourist</a:t>
                </a:r>
                <a:r>
                  <a:rPr kumimoji="1" lang="zh-CN" altLang="en-US" dirty="0"/>
                  <a:t>在环境的位置信息。</a:t>
                </a:r>
                <a:r>
                  <a:rPr kumimoji="1" lang="en-US" altLang="zh-CN" dirty="0"/>
                  <a:t>Guide</a:t>
                </a:r>
                <a:r>
                  <a:rPr kumimoji="1" lang="zh-CN" altLang="en-US" dirty="0"/>
                  <a:t>依据</a:t>
                </a:r>
                <a:r>
                  <a:rPr kumimoji="1" lang="en-US" altLang="zh-CN" dirty="0"/>
                  <a:t>Tourist</a:t>
                </a:r>
                <a:r>
                  <a:rPr kumimoji="1" lang="zh-CN" altLang="en-US" dirty="0"/>
                  <a:t>的涌现语言描述判断</a:t>
                </a:r>
                <a:r>
                  <a:rPr kumimoji="1" lang="en-US" altLang="zh-CN" dirty="0"/>
                  <a:t>Tourist</a:t>
                </a:r>
                <a:r>
                  <a:rPr kumimoji="1" lang="zh-CN" altLang="en-US" dirty="0"/>
                  <a:t>的位置并指导</a:t>
                </a:r>
                <a:r>
                  <a:rPr kumimoji="1" lang="en-US" altLang="zh-CN" dirty="0"/>
                  <a:t>Tourist</a:t>
                </a:r>
                <a:r>
                  <a:rPr kumimoji="1" lang="zh-CN" altLang="en-US" dirty="0"/>
                  <a:t>沿最短路线到达目标位置。</a:t>
                </a:r>
              </a:p>
            </p:txBody>
          </p:sp>
        </mc:Choice>
        <mc:Fallback xmlns="">
          <p:sp>
            <p:nvSpPr>
              <p:cNvPr id="5" name="文本框 4">
                <a:extLst>
                  <a:ext uri="{FF2B5EF4-FFF2-40B4-BE49-F238E27FC236}">
                    <a16:creationId xmlns:a16="http://schemas.microsoft.com/office/drawing/2014/main" id="{71D1DB2B-8D81-C6CE-2B8A-FDEED1689FC9}"/>
                  </a:ext>
                </a:extLst>
              </p:cNvPr>
              <p:cNvSpPr txBox="1">
                <a:spLocks noRot="1" noChangeAspect="1" noMove="1" noResize="1" noEditPoints="1" noAdjustHandles="1" noChangeArrowheads="1" noChangeShapeType="1" noTextEdit="1"/>
              </p:cNvSpPr>
              <p:nvPr/>
            </p:nvSpPr>
            <p:spPr>
              <a:xfrm>
                <a:off x="1180923" y="972265"/>
                <a:ext cx="9863315" cy="2585323"/>
              </a:xfrm>
              <a:prstGeom prst="rect">
                <a:avLst/>
              </a:prstGeom>
              <a:blipFill>
                <a:blip r:embed="rId4"/>
                <a:stretch>
                  <a:fillRect l="-644" t="-976" b="-2927"/>
                </a:stretch>
              </a:blipFill>
            </p:spPr>
            <p:txBody>
              <a:bodyPr/>
              <a:lstStyle/>
              <a:p>
                <a:r>
                  <a:rPr lang="zh-CN" altLang="en-US">
                    <a:noFill/>
                  </a:rPr>
                  <a:t> </a:t>
                </a:r>
              </a:p>
            </p:txBody>
          </p:sp>
        </mc:Fallback>
      </mc:AlternateContent>
      <p:sp>
        <p:nvSpPr>
          <p:cNvPr id="6" name="灯片编号占位符 5">
            <a:extLst>
              <a:ext uri="{FF2B5EF4-FFF2-40B4-BE49-F238E27FC236}">
                <a16:creationId xmlns:a16="http://schemas.microsoft.com/office/drawing/2014/main" id="{57EA7C5D-4C16-046F-7040-8C0D79201BE8}"/>
              </a:ext>
            </a:extLst>
          </p:cNvPr>
          <p:cNvSpPr>
            <a:spLocks noGrp="1"/>
          </p:cNvSpPr>
          <p:nvPr>
            <p:ph type="sldNum" sz="quarter" idx="12"/>
          </p:nvPr>
        </p:nvSpPr>
        <p:spPr/>
        <p:txBody>
          <a:bodyPr/>
          <a:lstStyle/>
          <a:p>
            <a:fld id="{36CD7EB2-8BC9-43B5-9B4D-70093A545BDE}" type="slidenum">
              <a:rPr lang="zh-CN" altLang="en-US" smtClean="0"/>
              <a:t>26</a:t>
            </a:fld>
            <a:endParaRPr lang="zh-CN" altLang="en-US"/>
          </a:p>
        </p:txBody>
      </p:sp>
    </p:spTree>
    <p:extLst>
      <p:ext uri="{BB962C8B-B14F-4D97-AF65-F5344CB8AC3E}">
        <p14:creationId xmlns:p14="http://schemas.microsoft.com/office/powerpoint/2010/main" val="1602570362"/>
      </p:ext>
    </p:extLst>
  </p:cSld>
  <p:clrMapOvr>
    <a:masterClrMapping/>
  </p:clrMapOvr>
  <mc:AlternateContent xmlns:mc="http://schemas.openxmlformats.org/markup-compatibility/2006">
    <mc:Choice xmlns:p14="http://schemas.microsoft.com/office/powerpoint/2010/main" Requires="p14">
      <p:transition spd="slow" p14:dur="2000" advTm="15051"/>
    </mc:Choice>
    <mc:Fallback>
      <p:transition spd="slow" advTm="15051"/>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7F9C988B-06D9-AB16-831C-20FE296C4738}"/>
              </a:ext>
            </a:extLst>
          </p:cNvPr>
          <p:cNvSpPr txBox="1"/>
          <p:nvPr/>
        </p:nvSpPr>
        <p:spPr>
          <a:xfrm>
            <a:off x="1095198" y="414337"/>
            <a:ext cx="6340197" cy="461665"/>
          </a:xfrm>
          <a:prstGeom prst="rect">
            <a:avLst/>
          </a:prstGeom>
          <a:noFill/>
        </p:spPr>
        <p:txBody>
          <a:bodyPr wrap="none" rtlCol="0">
            <a:spAutoFit/>
          </a:bodyPr>
          <a:lstStyle/>
          <a:p>
            <a:r>
              <a:rPr kumimoji="1" lang="zh-CN" altLang="en-US" sz="2400" dirty="0"/>
              <a:t>复杂场景下的涌现语言研究与验证：任务描述</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B59C0F24-0A66-BC09-536F-4C843F4D5F1B}"/>
                  </a:ext>
                </a:extLst>
              </p:cNvPr>
              <p:cNvSpPr txBox="1"/>
              <p:nvPr/>
            </p:nvSpPr>
            <p:spPr>
              <a:xfrm>
                <a:off x="0" y="1147166"/>
                <a:ext cx="6524094" cy="4375429"/>
              </a:xfrm>
              <a:prstGeom prst="rect">
                <a:avLst/>
              </a:prstGeom>
              <a:noFill/>
            </p:spPr>
            <p:txBody>
              <a:bodyPr wrap="none" rtlCol="0">
                <a:spAutoFit/>
              </a:bodyPr>
              <a:lstStyle/>
              <a:p>
                <a:r>
                  <a:rPr kumimoji="1" lang="zh-CN" altLang="en-US" dirty="0"/>
                  <a:t>形式化描述：</a:t>
                </a:r>
                <a:endParaRPr kumimoji="1" lang="en-US" altLang="zh-CN" dirty="0"/>
              </a:p>
              <a:p>
                <a:endParaRPr kumimoji="1" lang="en-US" altLang="zh-CN" dirty="0"/>
              </a:p>
              <a:p>
                <a:pPr marL="285750" indent="-285750">
                  <a:buFont typeface="Arial" panose="020B0604020202020204" pitchFamily="34" charset="0"/>
                  <a:buChar char="•"/>
                </a:pPr>
                <a:r>
                  <a:rPr kumimoji="1" lang="en-US" altLang="zh-CN" dirty="0"/>
                  <a:t>Tourist</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输入：</a:t>
                </a:r>
                <a:endParaRPr kumimoji="1" lang="en-US" altLang="zh-CN" dirty="0"/>
              </a:p>
              <a:p>
                <a:pPr marL="1200150" lvl="2" indent="-285750">
                  <a:buFont typeface="Arial" panose="020B0604020202020204" pitchFamily="34" charset="0"/>
                  <a:buChar char="•"/>
                </a:pPr>
                <a:r>
                  <a:rPr kumimoji="1" lang="zh-CN" altLang="en-US" dirty="0"/>
                  <a:t>对话历史：</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𝐻</m:t>
                        </m:r>
                      </m:e>
                      <m:sub>
                        <m:r>
                          <a:rPr kumimoji="1" lang="en-US" altLang="zh-CN" b="0" i="1" smtClean="0">
                            <a:latin typeface="Cambria Math" panose="02040503050406030204" pitchFamily="18" charset="0"/>
                          </a:rPr>
                          <m:t>𝑑𝑖𝑎𝑙𝑜𝑔</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 …,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m:t>
                    </m:r>
                  </m:oMath>
                </a14:m>
                <a:endParaRPr kumimoji="1" lang="en-US" altLang="zh-CN" dirty="0"/>
              </a:p>
              <a:p>
                <a:pPr marL="1200150" lvl="2" indent="-285750">
                  <a:buFont typeface="Arial" panose="020B0604020202020204" pitchFamily="34" charset="0"/>
                  <a:buChar char="•"/>
                </a:pPr>
                <a:r>
                  <a:rPr kumimoji="1" lang="zh-CN" altLang="en-US" dirty="0"/>
                  <a:t>动作历史：</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𝐻</m:t>
                        </m:r>
                      </m:e>
                      <m:sub>
                        <m:r>
                          <a:rPr kumimoji="1" lang="en-US" altLang="zh-CN" b="0" i="1" smtClean="0">
                            <a:latin typeface="Cambria Math" panose="02040503050406030204" pitchFamily="18" charset="0"/>
                          </a:rPr>
                          <m:t>𝑎𝑐𝑡</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 …,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𝑡</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m:t>
                    </m:r>
                  </m:oMath>
                </a14:m>
                <a:endParaRPr kumimoji="1" lang="en-US" altLang="zh-CN" dirty="0"/>
              </a:p>
              <a:p>
                <a:pPr marL="1200150" lvl="2" indent="-285750">
                  <a:buFont typeface="Arial" panose="020B0604020202020204" pitchFamily="34" charset="0"/>
                  <a:buChar char="•"/>
                </a:pPr>
                <a:r>
                  <a:rPr kumimoji="1" lang="zh-CN" altLang="en-US" dirty="0"/>
                  <a:t>当前观测：</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𝑜</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𝑇</m:t>
                        </m:r>
                      </m:sup>
                    </m:sSubSup>
                  </m:oMath>
                </a14:m>
                <a:endParaRPr kumimoji="1" lang="en-US" altLang="zh-CN" dirty="0"/>
              </a:p>
              <a:p>
                <a:pPr marL="1200150" lvl="2" indent="-285750">
                  <a:buFont typeface="Arial" panose="020B0604020202020204" pitchFamily="34" charset="0"/>
                  <a:buChar char="•"/>
                </a:pPr>
                <a:r>
                  <a:rPr kumimoji="1" lang="zh-CN" altLang="en-US" dirty="0"/>
                  <a:t>候选动作：</a:t>
                </a:r>
                <a14:m>
                  <m:oMath xmlns:m="http://schemas.openxmlformats.org/officeDocument/2006/math">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𝑠𝑡𝑜𝑝</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𝑐</m:t>
                        </m:r>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𝑐</m:t>
                        </m:r>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 …,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𝑐𝑁</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m:t>
                    </m:r>
                  </m:oMath>
                </a14:m>
                <a:endParaRPr kumimoji="1" lang="en-US" altLang="zh-CN" dirty="0"/>
              </a:p>
              <a:p>
                <a:pPr marL="742950" lvl="1" indent="-285750">
                  <a:buFont typeface="Arial" panose="020B0604020202020204" pitchFamily="34" charset="0"/>
                  <a:buChar char="•"/>
                </a:pPr>
                <a:endParaRPr kumimoji="1" lang="en-US" altLang="zh-CN" dirty="0"/>
              </a:p>
              <a:p>
                <a:pPr marL="742950" lvl="1" indent="-285750">
                  <a:buFont typeface="Arial" panose="020B0604020202020204" pitchFamily="34" charset="0"/>
                  <a:buChar char="•"/>
                </a:pPr>
                <a:r>
                  <a:rPr kumimoji="1" lang="zh-CN" altLang="en-US" dirty="0"/>
                  <a:t>输出：</a:t>
                </a:r>
                <a:endParaRPr kumimoji="1" lang="en-US" altLang="zh-CN" dirty="0"/>
              </a:p>
              <a:p>
                <a:pPr marL="1200150" lvl="2" indent="-285750">
                  <a:buFont typeface="Arial" panose="020B0604020202020204" pitchFamily="34" charset="0"/>
                  <a:buChar char="•"/>
                </a:pPr>
                <a:r>
                  <a:rPr kumimoji="1" lang="zh-CN" altLang="en-US" dirty="0"/>
                  <a:t>环境动作：</a:t>
                </a:r>
                <a:r>
                  <a:rPr kumimoji="1" lang="en-US" altLang="zh-CN" b="0" dirty="0"/>
                  <a:t> </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𝑇</m:t>
                        </m:r>
                      </m:sup>
                    </m:sSubSup>
                  </m:oMath>
                </a14:m>
                <a:r>
                  <a:rPr kumimoji="1" lang="en-US" altLang="zh-CN" dirty="0"/>
                  <a:t> </a:t>
                </a:r>
              </a:p>
              <a:p>
                <a:pPr marL="1200150" lvl="2" indent="-285750">
                  <a:buFont typeface="Arial" panose="020B0604020202020204" pitchFamily="34" charset="0"/>
                  <a:buChar char="•"/>
                </a:pPr>
                <a:r>
                  <a:rPr kumimoji="1" lang="zh-CN" altLang="en-US" dirty="0"/>
                  <a:t>语言动作：</a:t>
                </a:r>
                <a:r>
                  <a:rPr kumimoji="1" lang="en-US" altLang="zh-CN" b="0" dirty="0"/>
                  <a:t> </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𝐿</m:t>
                                </m:r>
                              </m:e>
                              <m:sup>
                                <m:r>
                                  <a:rPr kumimoji="1" lang="en-US" altLang="zh-CN" b="0" i="1" smtClean="0">
                                    <a:latin typeface="Cambria Math" panose="02040503050406030204" pitchFamily="18" charset="0"/>
                                  </a:rPr>
                                  <m:t>𝑢</m:t>
                                </m:r>
                              </m:sup>
                            </m:sSup>
                          </m:sub>
                          <m:sup>
                            <m:r>
                              <a:rPr kumimoji="1" lang="en-US" altLang="zh-CN" b="0" i="1" smtClean="0">
                                <a:latin typeface="Cambria Math" panose="02040503050406030204" pitchFamily="18" charset="0"/>
                              </a:rPr>
                              <m:t>𝑇</m:t>
                            </m:r>
                          </m:sup>
                        </m:sSubSup>
                      </m:e>
                    </m:d>
                  </m:oMath>
                </a14:m>
                <a:endParaRPr kumimoji="1" lang="en-US" altLang="zh-CN" dirty="0"/>
              </a:p>
              <a:p>
                <a:pPr marL="285750" indent="-285750">
                  <a:buFont typeface="Arial" panose="020B0604020202020204" pitchFamily="34" charset="0"/>
                  <a:buChar char="•"/>
                </a:pPr>
                <a:endParaRPr kumimoji="1" lang="en-US" altLang="zh-CN" dirty="0"/>
              </a:p>
              <a:p>
                <a:pPr marL="285750" indent="-285750">
                  <a:buFont typeface="Arial" panose="020B0604020202020204" pitchFamily="34" charset="0"/>
                  <a:buChar char="•"/>
                </a:pPr>
                <a:r>
                  <a:rPr kumimoji="1" lang="zh-CN" altLang="en-US" dirty="0"/>
                  <a:t>目标函数：</a:t>
                </a:r>
                <a:endParaRPr kumimoji="1" lang="en-US" altLang="zh-CN" dirty="0"/>
              </a:p>
              <a:p>
                <a:pPr marL="742950" lvl="1" indent="-285750">
                  <a:buFont typeface="Arial" panose="020B0604020202020204" pitchFamily="34" charset="0"/>
                  <a:buChar char="•"/>
                </a:pPr>
                <a:endParaRPr kumimoji="1" lang="en-US" altLang="zh-CN" dirty="0"/>
              </a:p>
            </p:txBody>
          </p:sp>
        </mc:Choice>
        <mc:Fallback xmlns="">
          <p:sp>
            <p:nvSpPr>
              <p:cNvPr id="6" name="文本框 5">
                <a:extLst>
                  <a:ext uri="{FF2B5EF4-FFF2-40B4-BE49-F238E27FC236}">
                    <a16:creationId xmlns:a16="http://schemas.microsoft.com/office/drawing/2014/main" id="{B59C0F24-0A66-BC09-536F-4C843F4D5F1B}"/>
                  </a:ext>
                </a:extLst>
              </p:cNvPr>
              <p:cNvSpPr txBox="1">
                <a:spLocks noRot="1" noChangeAspect="1" noMove="1" noResize="1" noEditPoints="1" noAdjustHandles="1" noChangeArrowheads="1" noChangeShapeType="1" noTextEdit="1"/>
              </p:cNvSpPr>
              <p:nvPr/>
            </p:nvSpPr>
            <p:spPr>
              <a:xfrm>
                <a:off x="0" y="1147166"/>
                <a:ext cx="6524094" cy="4375429"/>
              </a:xfrm>
              <a:prstGeom prst="rect">
                <a:avLst/>
              </a:prstGeom>
              <a:blipFill>
                <a:blip r:embed="rId3"/>
                <a:stretch>
                  <a:fillRect l="-778" t="-58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9953E240-FDE7-62E6-89CA-1EFDE0BF1EB8}"/>
                  </a:ext>
                </a:extLst>
              </p:cNvPr>
              <p:cNvSpPr txBox="1"/>
              <p:nvPr/>
            </p:nvSpPr>
            <p:spPr>
              <a:xfrm>
                <a:off x="5469774" y="1679171"/>
                <a:ext cx="6896632" cy="3009542"/>
              </a:xfrm>
              <a:prstGeom prst="rect">
                <a:avLst/>
              </a:prstGeom>
              <a:noFill/>
            </p:spPr>
            <p:txBody>
              <a:bodyPr wrap="none" rtlCol="0">
                <a:spAutoFit/>
              </a:bodyPr>
              <a:lstStyle/>
              <a:p>
                <a:pPr marL="285750" indent="-285750">
                  <a:buFont typeface="Arial" panose="020B0604020202020204" pitchFamily="34" charset="0"/>
                  <a:buChar char="•"/>
                </a:pPr>
                <a:r>
                  <a:rPr kumimoji="1" lang="en-US" altLang="zh-CN" dirty="0"/>
                  <a:t>Guide:</a:t>
                </a:r>
              </a:p>
              <a:p>
                <a:pPr marL="742950" lvl="1" indent="-285750">
                  <a:buFont typeface="Arial" panose="020B0604020202020204" pitchFamily="34" charset="0"/>
                  <a:buChar char="•"/>
                </a:pPr>
                <a:r>
                  <a:rPr kumimoji="1" lang="zh-CN" altLang="en-US" dirty="0"/>
                  <a:t>输入：</a:t>
                </a:r>
                <a:endParaRPr kumimoji="1" lang="en-US" altLang="zh-CN" dirty="0"/>
              </a:p>
              <a:p>
                <a:pPr marL="1200150" lvl="2" indent="-285750">
                  <a:buFont typeface="Arial" panose="020B0604020202020204" pitchFamily="34" charset="0"/>
                  <a:buChar char="•"/>
                </a:pPr>
                <a:r>
                  <a:rPr kumimoji="1" lang="zh-CN" altLang="en-US" dirty="0"/>
                  <a:t>对话历史：</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𝐻</m:t>
                        </m:r>
                      </m:e>
                      <m:sub>
                        <m:r>
                          <a:rPr kumimoji="1" lang="en-US" altLang="zh-CN" b="0" i="1" smtClean="0">
                            <a:latin typeface="Cambria Math" panose="02040503050406030204" pitchFamily="18" charset="0"/>
                          </a:rPr>
                          <m:t>𝑑𝑖𝑎𝑙𝑜𝑔</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𝑈</m:t>
                        </m:r>
                      </m:e>
                      <m:sub>
                        <m:r>
                          <a:rPr kumimoji="1" lang="en-US" altLang="zh-CN" i="1">
                            <a:latin typeface="Cambria Math" panose="02040503050406030204" pitchFamily="18" charset="0"/>
                          </a:rPr>
                          <m:t>1</m:t>
                        </m:r>
                      </m:sub>
                      <m:sup>
                        <m:r>
                          <a:rPr kumimoji="1" lang="en-US" altLang="zh-CN" i="1">
                            <a:latin typeface="Cambria Math" panose="02040503050406030204" pitchFamily="18" charset="0"/>
                          </a:rPr>
                          <m:t>𝑇</m:t>
                        </m:r>
                      </m:sup>
                    </m:sSubSup>
                    <m:r>
                      <a:rPr kumimoji="1" lang="en-US" altLang="zh-CN" i="1">
                        <a:latin typeface="Cambria Math" panose="02040503050406030204" pitchFamily="18" charset="0"/>
                      </a:rPr>
                      <m:t>, </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𝑈</m:t>
                        </m:r>
                      </m:e>
                      <m:sub>
                        <m:r>
                          <a:rPr kumimoji="1" lang="en-US" altLang="zh-CN" i="1">
                            <a:latin typeface="Cambria Math" panose="02040503050406030204" pitchFamily="18" charset="0"/>
                          </a:rPr>
                          <m:t>1</m:t>
                        </m:r>
                      </m:sub>
                      <m:sup>
                        <m:r>
                          <a:rPr kumimoji="1" lang="en-US" altLang="zh-CN" i="1">
                            <a:latin typeface="Cambria Math" panose="02040503050406030204" pitchFamily="18" charset="0"/>
                          </a:rPr>
                          <m:t>𝐺</m:t>
                        </m:r>
                      </m:sup>
                    </m:sSubSup>
                    <m:r>
                      <a:rPr kumimoji="1" lang="en-US" altLang="zh-CN" i="1">
                        <a:latin typeface="Cambria Math" panose="02040503050406030204" pitchFamily="18" charset="0"/>
                      </a:rPr>
                      <m:t>, </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𝑈</m:t>
                        </m:r>
                      </m:e>
                      <m:sub>
                        <m:r>
                          <a:rPr kumimoji="1" lang="en-US" altLang="zh-CN" i="1">
                            <a:latin typeface="Cambria Math" panose="02040503050406030204" pitchFamily="18" charset="0"/>
                          </a:rPr>
                          <m:t>2</m:t>
                        </m:r>
                      </m:sub>
                      <m:sup>
                        <m:r>
                          <a:rPr kumimoji="1" lang="en-US" altLang="zh-CN" i="1">
                            <a:latin typeface="Cambria Math" panose="02040503050406030204" pitchFamily="18" charset="0"/>
                          </a:rPr>
                          <m:t>𝑇</m:t>
                        </m:r>
                      </m:sup>
                    </m:sSubSup>
                    <m:r>
                      <a:rPr kumimoji="1" lang="en-US" altLang="zh-CN" i="1">
                        <a:latin typeface="Cambria Math" panose="02040503050406030204" pitchFamily="18" charset="0"/>
                      </a:rPr>
                      <m:t>, </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𝑈</m:t>
                        </m:r>
                      </m:e>
                      <m:sub>
                        <m:r>
                          <a:rPr kumimoji="1" lang="en-US" altLang="zh-CN" i="1">
                            <a:latin typeface="Cambria Math" panose="02040503050406030204" pitchFamily="18" charset="0"/>
                          </a:rPr>
                          <m:t>2</m:t>
                        </m:r>
                      </m:sub>
                      <m:sup>
                        <m:r>
                          <a:rPr kumimoji="1" lang="en-US" altLang="zh-CN" i="1">
                            <a:latin typeface="Cambria Math" panose="02040503050406030204" pitchFamily="18" charset="0"/>
                          </a:rPr>
                          <m:t>𝐺</m:t>
                        </m:r>
                      </m:sup>
                    </m:sSubSup>
                    <m:r>
                      <a:rPr kumimoji="1" lang="en-US" altLang="zh-CN" i="1">
                        <a:latin typeface="Cambria Math" panose="02040503050406030204" pitchFamily="18" charset="0"/>
                      </a:rPr>
                      <m:t>, …, </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𝑈</m:t>
                        </m:r>
                      </m:e>
                      <m:sub>
                        <m:r>
                          <a:rPr kumimoji="1" lang="en-US" altLang="zh-CN" i="1">
                            <a:latin typeface="Cambria Math" panose="02040503050406030204" pitchFamily="18" charset="0"/>
                          </a:rPr>
                          <m:t>𝑡</m:t>
                        </m:r>
                        <m:r>
                          <a:rPr kumimoji="1" lang="en-US" altLang="zh-CN" i="1">
                            <a:latin typeface="Cambria Math" panose="02040503050406030204" pitchFamily="18" charset="0"/>
                          </a:rPr>
                          <m:t>−1</m:t>
                        </m:r>
                      </m:sub>
                      <m:sup>
                        <m:r>
                          <a:rPr kumimoji="1" lang="en-US" altLang="zh-CN" i="1" smtClean="0">
                            <a:latin typeface="Cambria Math" panose="02040503050406030204" pitchFamily="18" charset="0"/>
                          </a:rPr>
                          <m:t>𝑇</m:t>
                        </m:r>
                      </m:sup>
                    </m:sSubSup>
                    <m:r>
                      <a:rPr kumimoji="1" lang="en-US" altLang="zh-CN" i="1">
                        <a:latin typeface="Cambria Math" panose="02040503050406030204" pitchFamily="18" charset="0"/>
                      </a:rPr>
                      <m:t>, </m:t>
                    </m:r>
                    <m:sSubSup>
                      <m:sSubSupPr>
                        <m:ctrlPr>
                          <a:rPr kumimoji="1" lang="en-US" altLang="zh-CN" i="1">
                            <a:latin typeface="Cambria Math" panose="02040503050406030204" pitchFamily="18" charset="0"/>
                          </a:rPr>
                        </m:ctrlPr>
                      </m:sSubSupPr>
                      <m:e>
                        <m:r>
                          <a:rPr kumimoji="1" lang="en-US" altLang="zh-CN" i="1">
                            <a:latin typeface="Cambria Math" panose="02040503050406030204" pitchFamily="18" charset="0"/>
                          </a:rPr>
                          <m:t>𝑈</m:t>
                        </m:r>
                      </m:e>
                      <m:sub>
                        <m:r>
                          <a:rPr kumimoji="1" lang="en-US" altLang="zh-CN" i="1">
                            <a:latin typeface="Cambria Math" panose="02040503050406030204" pitchFamily="18" charset="0"/>
                          </a:rPr>
                          <m:t>𝑡</m:t>
                        </m:r>
                        <m:r>
                          <a:rPr kumimoji="1" lang="en-US" altLang="zh-CN" i="1">
                            <a:latin typeface="Cambria Math" panose="02040503050406030204" pitchFamily="18" charset="0"/>
                          </a:rPr>
                          <m:t>−1</m:t>
                        </m:r>
                      </m:sub>
                      <m:sup>
                        <m:r>
                          <a:rPr kumimoji="1" lang="en-US" altLang="zh-CN" i="1">
                            <a:latin typeface="Cambria Math" panose="02040503050406030204" pitchFamily="18" charset="0"/>
                          </a:rPr>
                          <m:t>𝐺</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m:t>
                    </m:r>
                  </m:oMath>
                </a14:m>
                <a:endParaRPr kumimoji="1" lang="en-US" altLang="zh-CN" dirty="0"/>
              </a:p>
              <a:p>
                <a:pPr marL="1200150" lvl="2" indent="-285750">
                  <a:buFont typeface="Arial" panose="020B0604020202020204" pitchFamily="34" charset="0"/>
                  <a:buChar char="•"/>
                </a:pPr>
                <a:r>
                  <a:rPr kumimoji="1" lang="zh-CN" altLang="en-US" dirty="0"/>
                  <a:t>全局观测信息：</a:t>
                </a:r>
                <a14:m>
                  <m:oMath xmlns:m="http://schemas.openxmlformats.org/officeDocument/2006/math">
                    <m:r>
                      <a:rPr kumimoji="1" lang="en-US" altLang="zh-CN" b="0" i="1" smtClean="0">
                        <a:latin typeface="Cambria Math" panose="02040503050406030204" pitchFamily="18" charset="0"/>
                      </a:rPr>
                      <m:t>𝑉</m:t>
                    </m:r>
                    <m:r>
                      <a:rPr kumimoji="1" lang="en-US" altLang="zh-CN" b="0" i="1" smtClean="0">
                        <a:latin typeface="Cambria Math" panose="02040503050406030204" pitchFamily="18" charset="0"/>
                      </a:rPr>
                      <m:t>=⟨</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𝑜</m:t>
                        </m:r>
                      </m:e>
                      <m:sub>
                        <m: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rPr>
                          <m:t>1</m:t>
                        </m:r>
                      </m:sub>
                    </m:sSub>
                    <m:r>
                      <a:rPr kumimoji="1" lang="en-US" altLang="zh-CN" b="0" i="1" smtClean="0">
                        <a:latin typeface="Cambria Math" panose="02040503050406030204" pitchFamily="18" charset="0"/>
                      </a:rPr>
                      <m:t>,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𝑜</m:t>
                        </m:r>
                      </m:e>
                      <m:sub>
                        <m:r>
                          <a:rPr kumimoji="1" lang="en-US" altLang="zh-CN" b="0" i="1" smtClean="0">
                            <a:latin typeface="Cambria Math" panose="02040503050406030204" pitchFamily="18" charset="0"/>
                          </a:rPr>
                          <m:t>𝑣</m:t>
                        </m:r>
                        <m:r>
                          <a:rPr kumimoji="1" lang="en-US" altLang="zh-CN" b="0" i="1" smtClean="0">
                            <a:latin typeface="Cambria Math" panose="02040503050406030204" pitchFamily="18" charset="0"/>
                          </a:rPr>
                          <m:t>2</m:t>
                        </m:r>
                      </m:sub>
                    </m:sSub>
                    <m:r>
                      <a:rPr kumimoji="1" lang="en-US" altLang="zh-CN" b="0" i="1" smtClean="0">
                        <a:latin typeface="Cambria Math" panose="02040503050406030204" pitchFamily="18" charset="0"/>
                      </a:rPr>
                      <m:t>, …, </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𝑜</m:t>
                        </m:r>
                      </m:e>
                      <m:sub>
                        <m:r>
                          <a:rPr kumimoji="1" lang="en-US" altLang="zh-CN" b="0" i="1" smtClean="0">
                            <a:latin typeface="Cambria Math" panose="02040503050406030204" pitchFamily="18" charset="0"/>
                          </a:rPr>
                          <m:t>𝑣𝐾</m:t>
                        </m:r>
                      </m:sub>
                    </m:sSub>
                    <m:r>
                      <a:rPr kumimoji="1" lang="en-US" altLang="zh-CN" b="0" i="1" smtClean="0">
                        <a:latin typeface="Cambria Math" panose="02040503050406030204" pitchFamily="18" charset="0"/>
                      </a:rPr>
                      <m:t>⟩</m:t>
                    </m:r>
                  </m:oMath>
                </a14:m>
                <a:endParaRPr kumimoji="1" lang="en-US" altLang="zh-CN" dirty="0"/>
              </a:p>
              <a:p>
                <a:pPr marL="1200150" lvl="2" indent="-285750">
                  <a:buFont typeface="Arial" panose="020B0604020202020204" pitchFamily="34" charset="0"/>
                  <a:buChar char="•"/>
                </a:pPr>
                <a:r>
                  <a:rPr kumimoji="1" lang="zh-CN" altLang="en-US" dirty="0"/>
                  <a:t>观测点之间的连通关系：</a:t>
                </a:r>
                <a14:m>
                  <m:oMath xmlns:m="http://schemas.openxmlformats.org/officeDocument/2006/math">
                    <m:r>
                      <a:rPr kumimoji="1" lang="en-US" altLang="zh-CN" b="0" i="1" smtClean="0">
                        <a:latin typeface="Cambria Math" panose="02040503050406030204" pitchFamily="18" charset="0"/>
                      </a:rPr>
                      <m:t>𝐸</m:t>
                    </m:r>
                  </m:oMath>
                </a14:m>
                <a:endParaRPr kumimoji="1" lang="en-US" altLang="zh-CN" dirty="0"/>
              </a:p>
              <a:p>
                <a:pPr marL="1200150" lvl="2" indent="-285750">
                  <a:buFont typeface="Arial" panose="020B0604020202020204" pitchFamily="34" charset="0"/>
                  <a:buChar char="•"/>
                </a:pPr>
                <a:r>
                  <a:rPr kumimoji="1" lang="zh-CN" altLang="en-US" dirty="0"/>
                  <a:t>任意位置到达目标位置的最短路径：</a:t>
                </a:r>
                <a:endParaRPr kumimoji="1" lang="en-US" altLang="zh-CN" dirty="0"/>
              </a:p>
              <a:p>
                <a:pPr lvl="3"/>
                <a14:m>
                  <m:oMathPara xmlns:m="http://schemas.openxmlformats.org/officeDocument/2006/math">
                    <m:oMathParaPr>
                      <m:jc m:val="centerGroup"/>
                    </m:oMathParaPr>
                    <m:oMath xmlns:m="http://schemas.openxmlformats.org/officeDocument/2006/math">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𝑃</m:t>
                          </m:r>
                        </m:e>
                        <m:sup>
                          <m:r>
                            <a:rPr kumimoji="1" lang="en-US" altLang="zh-CN" b="0" i="1" smtClean="0">
                              <a:latin typeface="Cambria Math" panose="02040503050406030204" pitchFamily="18" charset="0"/>
                            </a:rPr>
                            <m:t>𝑖</m:t>
                          </m:r>
                        </m:sup>
                      </m:s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𝑝𝑜</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𝑡𝑔𝑡</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𝑝𝑜</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𝑡𝑔𝑡</m:t>
                          </m:r>
                        </m:sup>
                      </m:sSubSup>
                      <m:r>
                        <a:rPr kumimoji="1" lang="en-US" altLang="zh-CN" b="0" i="1" smtClean="0">
                          <a:latin typeface="Cambria Math" panose="02040503050406030204" pitchFamily="18" charset="0"/>
                        </a:rPr>
                        <m:t>, …,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𝑎</m:t>
                          </m:r>
                        </m:e>
                        <m:sub>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𝐿</m:t>
                              </m:r>
                            </m:e>
                            <m:sup>
                              <m:r>
                                <a:rPr kumimoji="1" lang="en-US" altLang="zh-CN" b="0" i="1" smtClean="0">
                                  <a:latin typeface="Cambria Math" panose="02040503050406030204" pitchFamily="18" charset="0"/>
                                </a:rPr>
                                <m:t>𝑝</m:t>
                              </m:r>
                            </m:sup>
                          </m:sSup>
                        </m:sub>
                        <m:sup>
                          <m:r>
                            <a:rPr kumimoji="1" lang="en-US" altLang="zh-CN" b="0" i="1" smtClean="0">
                              <a:latin typeface="Cambria Math" panose="02040503050406030204" pitchFamily="18" charset="0"/>
                            </a:rPr>
                            <m:t>𝑝𝑜</m:t>
                          </m:r>
                          <m:sSub>
                            <m:sSubPr>
                              <m:ctrlPr>
                                <a:rPr kumimoji="1" lang="en-US" altLang="zh-CN" b="0" i="1" smtClean="0">
                                  <a:latin typeface="Cambria Math" panose="02040503050406030204" pitchFamily="18" charset="0"/>
                                </a:rPr>
                              </m:ctrlPr>
                            </m:sSubPr>
                            <m:e>
                              <m:r>
                                <a:rPr kumimoji="1" lang="en-US" altLang="zh-CN" b="0" i="1" smtClean="0">
                                  <a:latin typeface="Cambria Math" panose="02040503050406030204" pitchFamily="18" charset="0"/>
                                </a:rPr>
                                <m:t>𝑠</m:t>
                              </m:r>
                            </m:e>
                            <m:sub>
                              <m:r>
                                <a:rPr kumimoji="1" lang="en-US" altLang="zh-CN" b="0" i="1" smtClean="0">
                                  <a:latin typeface="Cambria Math" panose="02040503050406030204" pitchFamily="18" charset="0"/>
                                </a:rPr>
                                <m:t>𝑖</m:t>
                              </m:r>
                            </m:sub>
                          </m:sSub>
                          <m:r>
                            <a:rPr kumimoji="1" lang="en-US" altLang="zh-CN" b="0" i="1" smtClean="0">
                              <a:latin typeface="Cambria Math" panose="02040503050406030204" pitchFamily="18" charset="0"/>
                            </a:rPr>
                            <m:t>→</m:t>
                          </m:r>
                          <m:r>
                            <a:rPr kumimoji="1" lang="en-US" altLang="zh-CN" b="0" i="1" smtClean="0">
                              <a:latin typeface="Cambria Math" panose="02040503050406030204" pitchFamily="18" charset="0"/>
                            </a:rPr>
                            <m:t>𝑡𝑔𝑡</m:t>
                          </m:r>
                        </m:sup>
                      </m:sSubSup>
                      <m:r>
                        <a:rPr kumimoji="1" lang="en-US" altLang="zh-CN" b="0" i="1" smtClean="0">
                          <a:latin typeface="Cambria Math" panose="02040503050406030204" pitchFamily="18" charset="0"/>
                        </a:rPr>
                        <m:t>⟩</m:t>
                      </m:r>
                    </m:oMath>
                  </m:oMathPara>
                </a14:m>
                <a:endParaRPr kumimoji="1" lang="en-US" altLang="zh-CN" dirty="0"/>
              </a:p>
              <a:p>
                <a:pPr marL="742950" lvl="1" indent="-285750">
                  <a:buFont typeface="Arial" panose="020B0604020202020204" pitchFamily="34" charset="0"/>
                  <a:buChar char="•"/>
                </a:pPr>
                <a:r>
                  <a:rPr kumimoji="1" lang="zh-CN" altLang="en-US" dirty="0"/>
                  <a:t>输出：</a:t>
                </a:r>
                <a:endParaRPr kumimoji="1" lang="en-US" altLang="zh-CN" dirty="0"/>
              </a:p>
              <a:p>
                <a:pPr marL="1200150" lvl="2" indent="-285750">
                  <a:buFont typeface="Arial" panose="020B0604020202020204" pitchFamily="34" charset="0"/>
                  <a:buChar char="•"/>
                </a:pPr>
                <a:r>
                  <a:rPr kumimoji="1" lang="zh-CN" altLang="en-US" dirty="0"/>
                  <a:t>环境动作：</a:t>
                </a:r>
                <a:r>
                  <a:rPr kumimoji="1" lang="en-US" altLang="zh-CN" b="0" dirty="0"/>
                  <a:t> </a:t>
                </a:r>
                <a14:m>
                  <m:oMath xmlns:m="http://schemas.openxmlformats.org/officeDocument/2006/math">
                    <m:r>
                      <a:rPr kumimoji="1" lang="en-US" altLang="zh-CN" b="0" i="1" smtClean="0">
                        <a:latin typeface="Cambria Math" panose="02040503050406030204" pitchFamily="18" charset="0"/>
                      </a:rPr>
                      <m:t>𝑝𝑟𝑒</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𝐺</m:t>
                        </m:r>
                      </m:sup>
                    </m:sSubSup>
                  </m:oMath>
                </a14:m>
                <a:endParaRPr kumimoji="1" lang="en-US" altLang="zh-CN" dirty="0"/>
              </a:p>
              <a:p>
                <a:pPr marL="1200150" lvl="2" indent="-285750">
                  <a:buFont typeface="Arial" panose="020B0604020202020204" pitchFamily="34" charset="0"/>
                  <a:buChar char="•"/>
                </a:pPr>
                <a:r>
                  <a:rPr kumimoji="1" lang="zh-CN" altLang="en-US" dirty="0"/>
                  <a:t>语言动作：</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𝐿</m:t>
                            </m:r>
                          </m:e>
                          <m:sup>
                            <m:r>
                              <a:rPr kumimoji="1" lang="en-US" altLang="zh-CN" b="0" i="1" smtClean="0">
                                <a:latin typeface="Cambria Math" panose="02040503050406030204" pitchFamily="18" charset="0"/>
                              </a:rPr>
                              <m:t>𝑢</m:t>
                            </m:r>
                          </m:sup>
                        </m:sSup>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m:t>
                    </m:r>
                  </m:oMath>
                </a14:m>
                <a:endParaRPr kumimoji="1" lang="en-US" altLang="zh-CN" dirty="0"/>
              </a:p>
            </p:txBody>
          </p:sp>
        </mc:Choice>
        <mc:Fallback xmlns="">
          <p:sp>
            <p:nvSpPr>
              <p:cNvPr id="7" name="文本框 6">
                <a:extLst>
                  <a:ext uri="{FF2B5EF4-FFF2-40B4-BE49-F238E27FC236}">
                    <a16:creationId xmlns:a16="http://schemas.microsoft.com/office/drawing/2014/main" id="{9953E240-FDE7-62E6-89CA-1EFDE0BF1EB8}"/>
                  </a:ext>
                </a:extLst>
              </p:cNvPr>
              <p:cNvSpPr txBox="1">
                <a:spLocks noRot="1" noChangeAspect="1" noMove="1" noResize="1" noEditPoints="1" noAdjustHandles="1" noChangeArrowheads="1" noChangeShapeType="1" noTextEdit="1"/>
              </p:cNvSpPr>
              <p:nvPr/>
            </p:nvSpPr>
            <p:spPr>
              <a:xfrm>
                <a:off x="5469774" y="1679171"/>
                <a:ext cx="6896632" cy="3009542"/>
              </a:xfrm>
              <a:prstGeom prst="rect">
                <a:avLst/>
              </a:prstGeom>
              <a:blipFill>
                <a:blip r:embed="rId4"/>
                <a:stretch>
                  <a:fillRect l="-551" t="-840" b="-210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27BED50-A4A0-623E-CECA-668C8EABFC43}"/>
                  </a:ext>
                </a:extLst>
              </p:cNvPr>
              <p:cNvSpPr txBox="1"/>
              <p:nvPr/>
            </p:nvSpPr>
            <p:spPr>
              <a:xfrm>
                <a:off x="643935" y="5221905"/>
                <a:ext cx="10076413"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zh-CN" altLang="en-US" i="1" smtClean="0">
                          <a:latin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i="1">
                              <a:latin typeface="Cambria Math" panose="02040503050406030204" pitchFamily="18" charset="0"/>
                              <a:ea typeface="Cambria Math" panose="02040503050406030204" pitchFamily="18" charset="0"/>
                            </a:rPr>
                            <m:t>ℒ</m:t>
                          </m:r>
                        </m:e>
                        <m:sub>
                          <m:r>
                            <a:rPr kumimoji="1" lang="en-US" altLang="zh-CN" b="0" i="1" smtClean="0">
                              <a:latin typeface="Cambria Math" panose="02040503050406030204" pitchFamily="18" charset="0"/>
                              <a:ea typeface="Cambria Math" panose="02040503050406030204" pitchFamily="18" charset="0"/>
                            </a:rPr>
                            <m:t>𝑛𝑎𝑣</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𝐿</m:t>
                              </m:r>
                            </m:e>
                            <m:sup>
                              <m:r>
                                <a:rPr kumimoji="1" lang="en-US" altLang="zh-CN" b="0" i="1" smtClean="0">
                                  <a:latin typeface="Cambria Math" panose="02040503050406030204" pitchFamily="18" charset="0"/>
                                  <a:ea typeface="Cambria Math" panose="02040503050406030204" pitchFamily="18" charset="0"/>
                                </a:rPr>
                                <m:t>𝑑</m:t>
                              </m:r>
                            </m:sup>
                          </m:sSup>
                        </m:den>
                      </m:f>
                      <m:nary>
                        <m:naryPr>
                          <m:chr m:val="∑"/>
                          <m:supHide m:val="on"/>
                          <m:ctrlPr>
                            <a:rPr kumimoji="1" lang="en-US" altLang="zh-CN" b="0" i="1" smtClean="0">
                              <a:latin typeface="Cambria Math" panose="02040503050406030204" pitchFamily="18" charset="0"/>
                              <a:ea typeface="Cambria Math" panose="02040503050406030204" pitchFamily="18" charset="0"/>
                            </a:rPr>
                          </m:ctrlPr>
                        </m:naryPr>
                        <m:sub>
                          <m:r>
                            <m:rPr>
                              <m:brk m:alnAt="7"/>
                            </m:rPr>
                            <a:rPr kumimoji="1" lang="en-US" altLang="zh-CN" b="0" i="1" smtClean="0">
                              <a:latin typeface="Cambria Math" panose="02040503050406030204" pitchFamily="18" charset="0"/>
                              <a:ea typeface="Cambria Math" panose="02040503050406030204" pitchFamily="18" charset="0"/>
                            </a:rPr>
                            <m:t>𝑡</m:t>
                          </m:r>
                        </m:sub>
                        <m:sup/>
                        <m:e>
                          <m:d>
                            <m:dPr>
                              <m:ctrlPr>
                                <a:rPr kumimoji="1" lang="en-US" altLang="zh-CN" b="0" i="1" smtClean="0">
                                  <a:latin typeface="Cambria Math" panose="02040503050406030204" pitchFamily="18" charset="0"/>
                                  <a:ea typeface="Cambria Math" panose="02040503050406030204" pitchFamily="18" charset="0"/>
                                </a:rPr>
                              </m:ctrlPr>
                            </m:dPr>
                            <m:e>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𝑙𝑜𝑐</m:t>
                                  </m:r>
                                </m:sub>
                                <m:sup>
                                  <m:r>
                                    <a:rPr kumimoji="1" lang="en-US" altLang="zh-CN" b="0" i="1" smtClean="0">
                                      <a:latin typeface="Cambria Math" panose="02040503050406030204" pitchFamily="18" charset="0"/>
                                      <a:ea typeface="Cambria Math" panose="02040503050406030204" pitchFamily="18" charset="0"/>
                                    </a:rPr>
                                    <m:t>𝑡</m:t>
                                  </m:r>
                                  <m:r>
                                    <a:rPr kumimoji="1" lang="en-US" altLang="zh-CN" b="0" i="1" smtClean="0">
                                      <a:latin typeface="Cambria Math" panose="02040503050406030204" pitchFamily="18" charset="0"/>
                                      <a:ea typeface="Cambria Math" panose="02040503050406030204" pitchFamily="18" charset="0"/>
                                    </a:rPr>
                                    <m:t>+1</m:t>
                                  </m:r>
                                </m:sup>
                              </m:sSub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m:t>
                                  </m:r>
                                </m:e>
                              </m:d>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𝑚𝑜𝑣𝑒</m:t>
                                  </m:r>
                                </m:sub>
                                <m:sup>
                                  <m:r>
                                    <a:rPr kumimoji="1" lang="en-US" altLang="zh-CN" b="0" i="1" smtClean="0">
                                      <a:latin typeface="Cambria Math" panose="02040503050406030204" pitchFamily="18" charset="0"/>
                                      <a:ea typeface="Cambria Math" panose="02040503050406030204" pitchFamily="18" charset="0"/>
                                    </a:rPr>
                                    <m:t>𝑡</m:t>
                                  </m:r>
                                  <m:r>
                                    <a:rPr kumimoji="1" lang="en-US" altLang="zh-CN" b="0" i="1" smtClean="0">
                                      <a:latin typeface="Cambria Math" panose="02040503050406030204" pitchFamily="18" charset="0"/>
                                      <a:ea typeface="Cambria Math" panose="02040503050406030204" pitchFamily="18" charset="0"/>
                                    </a:rPr>
                                    <m:t>+1</m:t>
                                  </m:r>
                                </m:sup>
                              </m:sSubSup>
                              <m:r>
                                <a:rPr kumimoji="1" lang="en-US" altLang="zh-CN" b="0" i="1" smtClean="0">
                                  <a:latin typeface="Cambria Math" panose="02040503050406030204" pitchFamily="18" charset="0"/>
                                  <a:ea typeface="Cambria Math" panose="02040503050406030204" pitchFamily="18" charset="0"/>
                                </a:rPr>
                                <m:t>(⋅)</m:t>
                              </m:r>
                            </m:e>
                          </m:d>
                          <m:r>
                            <m:rPr>
                              <m:sty m:val="p"/>
                            </m:rPr>
                            <a:rPr kumimoji="1" lang="en-US" altLang="zh-CN" i="1">
                              <a:latin typeface="Cambria Math" panose="02040503050406030204" pitchFamily="18" charset="0"/>
                              <a:ea typeface="Cambria Math" panose="02040503050406030204" pitchFamily="18" charset="0"/>
                            </a:rPr>
                            <m:t>∇</m:t>
                          </m:r>
                          <m:func>
                            <m:funcPr>
                              <m:ctrlPr>
                                <a:rPr kumimoji="1" lang="en-US" altLang="zh-CN"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log</m:t>
                              </m:r>
                            </m:fName>
                            <m:e>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𝜋</m:t>
                                  </m:r>
                                  <m:d>
                                    <m:dPr>
                                      <m:ctrlPr>
                                        <a:rPr kumimoji="1" lang="en-US" altLang="zh-CN" b="0" i="1" smtClean="0">
                                          <a:latin typeface="Cambria Math" panose="02040503050406030204" pitchFamily="18" charset="0"/>
                                          <a:ea typeface="Cambria Math" panose="02040503050406030204" pitchFamily="18" charset="0"/>
                                        </a:rPr>
                                      </m:ctrlPr>
                                    </m:dPr>
                                    <m:e>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𝑈</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𝐺</m:t>
                                          </m:r>
                                        </m:sup>
                                      </m:sSubSup>
                                    </m:e>
                                    <m:e>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𝑆</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𝐺</m:t>
                                          </m:r>
                                        </m:sup>
                                      </m:sSubSup>
                                    </m:e>
                                  </m:d>
                                </m:e>
                              </m:d>
                              <m:r>
                                <a:rPr kumimoji="1" lang="en-US" altLang="zh-CN" b="0" i="1" smtClean="0">
                                  <a:latin typeface="Cambria Math" panose="02040503050406030204" pitchFamily="18" charset="0"/>
                                  <a:ea typeface="Cambria Math" panose="02040503050406030204" pitchFamily="18" charset="0"/>
                                </a:rPr>
                                <m:t>+</m:t>
                              </m:r>
                              <m:d>
                                <m:dPr>
                                  <m:ctrlPr>
                                    <a:rPr kumimoji="1" lang="en-US" altLang="zh-CN" b="0" i="1" smtClean="0">
                                      <a:latin typeface="Cambria Math" panose="02040503050406030204" pitchFamily="18" charset="0"/>
                                      <a:ea typeface="Cambria Math" panose="02040503050406030204" pitchFamily="18" charset="0"/>
                                    </a:rPr>
                                  </m:ctrlPr>
                                </m:dPr>
                                <m:e>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𝑙𝑜𝑐</m:t>
                                      </m:r>
                                    </m:sub>
                                    <m:sup>
                                      <m:r>
                                        <a:rPr kumimoji="1" lang="en-US" altLang="zh-CN" b="0" i="1" smtClean="0">
                                          <a:latin typeface="Cambria Math" panose="02040503050406030204" pitchFamily="18" charset="0"/>
                                          <a:ea typeface="Cambria Math" panose="02040503050406030204" pitchFamily="18" charset="0"/>
                                        </a:rPr>
                                        <m:t>𝑡</m:t>
                                      </m:r>
                                    </m:sup>
                                  </m:sSub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m:t>
                                      </m:r>
                                    </m:e>
                                  </m:d>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𝑚𝑜𝑣𝑒</m:t>
                                      </m:r>
                                    </m:sub>
                                    <m:sup>
                                      <m:r>
                                        <a:rPr kumimoji="1" lang="en-US" altLang="zh-CN" b="0" i="1" smtClean="0">
                                          <a:latin typeface="Cambria Math" panose="02040503050406030204" pitchFamily="18" charset="0"/>
                                          <a:ea typeface="Cambria Math" panose="02040503050406030204" pitchFamily="18" charset="0"/>
                                        </a:rPr>
                                        <m:t>𝑡</m:t>
                                      </m:r>
                                      <m:r>
                                        <a:rPr kumimoji="1" lang="en-US" altLang="zh-CN" b="0" i="1" smtClean="0">
                                          <a:latin typeface="Cambria Math" panose="02040503050406030204" pitchFamily="18" charset="0"/>
                                          <a:ea typeface="Cambria Math" panose="02040503050406030204" pitchFamily="18" charset="0"/>
                                        </a:rPr>
                                        <m:t>+1</m:t>
                                      </m:r>
                                    </m:sup>
                                  </m:sSub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m:t>
                                      </m:r>
                                    </m:e>
                                  </m:d>
                                </m:e>
                              </m:d>
                              <m:r>
                                <m:rPr>
                                  <m:sty m:val="p"/>
                                </m:rPr>
                                <a:rPr kumimoji="1" lang="en-US" altLang="zh-CN" b="0" i="1" smtClean="0">
                                  <a:latin typeface="Cambria Math" panose="02040503050406030204" pitchFamily="18" charset="0"/>
                                  <a:ea typeface="Cambria Math" panose="02040503050406030204" pitchFamily="18" charset="0"/>
                                </a:rPr>
                                <m:t>∇</m:t>
                              </m:r>
                              <m:func>
                                <m:funcPr>
                                  <m:ctrlPr>
                                    <a:rPr kumimoji="1" lang="en-US" altLang="zh-CN"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log</m:t>
                                  </m:r>
                                </m:fName>
                                <m:e>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𝑈</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𝑇</m:t>
                                      </m:r>
                                    </m:sup>
                                  </m:sSubSup>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𝑆</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𝑇</m:t>
                                      </m:r>
                                    </m:sup>
                                  </m:sSubSup>
                                  <m:r>
                                    <a:rPr kumimoji="1" lang="en-US" altLang="zh-CN" b="0" i="1" smtClean="0">
                                      <a:latin typeface="Cambria Math" panose="02040503050406030204" pitchFamily="18" charset="0"/>
                                      <a:ea typeface="Cambria Math" panose="02040503050406030204" pitchFamily="18" charset="0"/>
                                    </a:rPr>
                                    <m:t>))</m:t>
                                  </m:r>
                                </m:e>
                              </m:func>
                            </m:e>
                          </m:func>
                        </m:e>
                      </m:nary>
                      <m:r>
                        <a:rPr kumimoji="1" lang="en-US" altLang="zh-CN" b="0" i="1" smtClean="0">
                          <a:latin typeface="Cambria Math" panose="02040503050406030204" pitchFamily="18" charset="0"/>
                          <a:ea typeface="Cambria Math" panose="02040503050406030204" pitchFamily="18" charset="0"/>
                        </a:rPr>
                        <m:t>]</m:t>
                      </m:r>
                    </m:oMath>
                  </m:oMathPara>
                </a14:m>
                <a:endParaRPr kumimoji="1" lang="zh-CN" altLang="en-US" dirty="0"/>
              </a:p>
            </p:txBody>
          </p:sp>
        </mc:Choice>
        <mc:Fallback xmlns="">
          <p:sp>
            <p:nvSpPr>
              <p:cNvPr id="9" name="文本框 8">
                <a:extLst>
                  <a:ext uri="{FF2B5EF4-FFF2-40B4-BE49-F238E27FC236}">
                    <a16:creationId xmlns:a16="http://schemas.microsoft.com/office/drawing/2014/main" id="{127BED50-A4A0-623E-CECA-668C8EABFC43}"/>
                  </a:ext>
                </a:extLst>
              </p:cNvPr>
              <p:cNvSpPr txBox="1">
                <a:spLocks noRot="1" noChangeAspect="1" noMove="1" noResize="1" noEditPoints="1" noAdjustHandles="1" noChangeArrowheads="1" noChangeShapeType="1" noTextEdit="1"/>
              </p:cNvSpPr>
              <p:nvPr/>
            </p:nvSpPr>
            <p:spPr>
              <a:xfrm>
                <a:off x="643935" y="5221905"/>
                <a:ext cx="10076413" cy="764505"/>
              </a:xfrm>
              <a:prstGeom prst="rect">
                <a:avLst/>
              </a:prstGeom>
              <a:blipFill>
                <a:blip r:embed="rId5"/>
                <a:stretch>
                  <a:fillRect t="-122951" b="-170492"/>
                </a:stretch>
              </a:blipFill>
            </p:spPr>
            <p:txBody>
              <a:bodyPr/>
              <a:lstStyle/>
              <a:p>
                <a:r>
                  <a:rPr lang="zh-CN" altLang="en-US">
                    <a:noFill/>
                  </a:rPr>
                  <a:t> </a:t>
                </a:r>
              </a:p>
            </p:txBody>
          </p:sp>
        </mc:Fallback>
      </mc:AlternateContent>
      <p:sp>
        <p:nvSpPr>
          <p:cNvPr id="12" name="灯片编号占位符 11">
            <a:extLst>
              <a:ext uri="{FF2B5EF4-FFF2-40B4-BE49-F238E27FC236}">
                <a16:creationId xmlns:a16="http://schemas.microsoft.com/office/drawing/2014/main" id="{E6744B86-BF6C-727D-B5C6-2335D7CF96D6}"/>
              </a:ext>
            </a:extLst>
          </p:cNvPr>
          <p:cNvSpPr>
            <a:spLocks noGrp="1"/>
          </p:cNvSpPr>
          <p:nvPr>
            <p:ph type="sldNum" sz="quarter" idx="12"/>
          </p:nvPr>
        </p:nvSpPr>
        <p:spPr/>
        <p:txBody>
          <a:bodyPr/>
          <a:lstStyle/>
          <a:p>
            <a:fld id="{36CD7EB2-8BC9-43B5-9B4D-70093A545BDE}" type="slidenum">
              <a:rPr lang="zh-CN" altLang="en-US" smtClean="0"/>
              <a:t>27</a:t>
            </a:fld>
            <a:endParaRPr lang="zh-CN" altLang="en-US"/>
          </a:p>
        </p:txBody>
      </p:sp>
    </p:spTree>
    <p:extLst>
      <p:ext uri="{BB962C8B-B14F-4D97-AF65-F5344CB8AC3E}">
        <p14:creationId xmlns:p14="http://schemas.microsoft.com/office/powerpoint/2010/main" val="3980224182"/>
      </p:ext>
    </p:extLst>
  </p:cSld>
  <p:clrMapOvr>
    <a:masterClrMapping/>
  </p:clrMapOvr>
  <mc:AlternateContent xmlns:mc="http://schemas.openxmlformats.org/markup-compatibility/2006">
    <mc:Choice xmlns:p14="http://schemas.microsoft.com/office/powerpoint/2010/main" Requires="p14">
      <p:transition spd="slow" p14:dur="2000" advTm="24793"/>
    </mc:Choice>
    <mc:Fallback>
      <p:transition spd="slow" advTm="24793"/>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7F9C988B-06D9-AB16-831C-20FE296C4738}"/>
              </a:ext>
            </a:extLst>
          </p:cNvPr>
          <p:cNvSpPr txBox="1"/>
          <p:nvPr/>
        </p:nvSpPr>
        <p:spPr>
          <a:xfrm>
            <a:off x="1095198" y="414337"/>
            <a:ext cx="4801314" cy="461665"/>
          </a:xfrm>
          <a:prstGeom prst="rect">
            <a:avLst/>
          </a:prstGeom>
          <a:noFill/>
        </p:spPr>
        <p:txBody>
          <a:bodyPr wrap="none" rtlCol="0">
            <a:spAutoFit/>
          </a:bodyPr>
          <a:lstStyle/>
          <a:p>
            <a:r>
              <a:rPr kumimoji="1" lang="zh-CN" altLang="en-US" sz="2400" dirty="0"/>
              <a:t>复杂场景下的涌现语言研究与验证</a:t>
            </a:r>
          </a:p>
        </p:txBody>
      </p:sp>
      <p:sp>
        <p:nvSpPr>
          <p:cNvPr id="3" name="圆角矩形 2">
            <a:extLst>
              <a:ext uri="{FF2B5EF4-FFF2-40B4-BE49-F238E27FC236}">
                <a16:creationId xmlns:a16="http://schemas.microsoft.com/office/drawing/2014/main" id="{20F1FB89-FCC9-1654-B0BC-AB2C06491369}"/>
              </a:ext>
            </a:extLst>
          </p:cNvPr>
          <p:cNvSpPr/>
          <p:nvPr/>
        </p:nvSpPr>
        <p:spPr>
          <a:xfrm>
            <a:off x="7018018" y="3381052"/>
            <a:ext cx="1573618" cy="786810"/>
          </a:xfrm>
          <a:prstGeom prst="round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kumimoji="1" lang="zh-CN" altLang="en-US" dirty="0"/>
              <a:t>导航任务</a:t>
            </a:r>
          </a:p>
        </p:txBody>
      </p:sp>
      <p:sp>
        <p:nvSpPr>
          <p:cNvPr id="4" name="圆角矩形 3">
            <a:extLst>
              <a:ext uri="{FF2B5EF4-FFF2-40B4-BE49-F238E27FC236}">
                <a16:creationId xmlns:a16="http://schemas.microsoft.com/office/drawing/2014/main" id="{7E41E93A-0382-6DED-A06C-BCEC4D2684DD}"/>
              </a:ext>
            </a:extLst>
          </p:cNvPr>
          <p:cNvSpPr/>
          <p:nvPr/>
        </p:nvSpPr>
        <p:spPr>
          <a:xfrm>
            <a:off x="3585978" y="2406538"/>
            <a:ext cx="1573618" cy="786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Sub-task</a:t>
            </a:r>
            <a:r>
              <a:rPr kumimoji="1" lang="zh-CN" altLang="en-US" dirty="0"/>
              <a:t> </a:t>
            </a:r>
            <a:r>
              <a:rPr kumimoji="1" lang="en-US" altLang="zh-CN" dirty="0"/>
              <a:t>1:</a:t>
            </a:r>
          </a:p>
          <a:p>
            <a:pPr algn="ctr"/>
            <a:r>
              <a:rPr kumimoji="1" lang="zh-CN" altLang="en-US" dirty="0"/>
              <a:t>定位任务</a:t>
            </a:r>
          </a:p>
        </p:txBody>
      </p:sp>
      <p:sp>
        <p:nvSpPr>
          <p:cNvPr id="5" name="圆角矩形 4">
            <a:extLst>
              <a:ext uri="{FF2B5EF4-FFF2-40B4-BE49-F238E27FC236}">
                <a16:creationId xmlns:a16="http://schemas.microsoft.com/office/drawing/2014/main" id="{C2BA414C-0A46-75D3-14F1-A693A42812EC}"/>
              </a:ext>
            </a:extLst>
          </p:cNvPr>
          <p:cNvSpPr/>
          <p:nvPr/>
        </p:nvSpPr>
        <p:spPr>
          <a:xfrm>
            <a:off x="3585978" y="4494157"/>
            <a:ext cx="1573618" cy="78681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Sub-task</a:t>
            </a:r>
            <a:r>
              <a:rPr kumimoji="1" lang="zh-CN" altLang="en-US" dirty="0"/>
              <a:t> </a:t>
            </a:r>
            <a:r>
              <a:rPr kumimoji="1" lang="en-US" altLang="zh-CN" dirty="0"/>
              <a:t>2:</a:t>
            </a:r>
            <a:r>
              <a:rPr kumimoji="1" lang="zh-CN" altLang="en-US" dirty="0"/>
              <a:t>移动任务</a:t>
            </a:r>
            <a:endParaRPr kumimoji="1" lang="en-US" altLang="zh-CN" dirty="0"/>
          </a:p>
        </p:txBody>
      </p:sp>
      <p:cxnSp>
        <p:nvCxnSpPr>
          <p:cNvPr id="9" name="肘形连接符 8">
            <a:extLst>
              <a:ext uri="{FF2B5EF4-FFF2-40B4-BE49-F238E27FC236}">
                <a16:creationId xmlns:a16="http://schemas.microsoft.com/office/drawing/2014/main" id="{7381D769-836C-F800-A9AA-697F9A009548}"/>
              </a:ext>
            </a:extLst>
          </p:cNvPr>
          <p:cNvCxnSpPr>
            <a:stCxn id="4" idx="3"/>
            <a:endCxn id="3" idx="1"/>
          </p:cNvCxnSpPr>
          <p:nvPr/>
        </p:nvCxnSpPr>
        <p:spPr>
          <a:xfrm>
            <a:off x="5159596" y="2799943"/>
            <a:ext cx="1858422" cy="974514"/>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1" name="肘形连接符 10">
            <a:extLst>
              <a:ext uri="{FF2B5EF4-FFF2-40B4-BE49-F238E27FC236}">
                <a16:creationId xmlns:a16="http://schemas.microsoft.com/office/drawing/2014/main" id="{C3518873-12DF-EAF3-27BD-C3DF84C69D0C}"/>
              </a:ext>
            </a:extLst>
          </p:cNvPr>
          <p:cNvCxnSpPr>
            <a:stCxn id="5" idx="3"/>
            <a:endCxn id="3" idx="1"/>
          </p:cNvCxnSpPr>
          <p:nvPr/>
        </p:nvCxnSpPr>
        <p:spPr>
          <a:xfrm flipV="1">
            <a:off x="5159596" y="3774457"/>
            <a:ext cx="1858422" cy="1113105"/>
          </a:xfrm>
          <a:prstGeom prst="bentConnector3">
            <a:avLst/>
          </a:prstGeom>
          <a:ln>
            <a:tailEnd type="triangle"/>
          </a:ln>
        </p:spPr>
        <p:style>
          <a:lnRef idx="1">
            <a:schemeClr val="accent2"/>
          </a:lnRef>
          <a:fillRef idx="0">
            <a:schemeClr val="accent2"/>
          </a:fillRef>
          <a:effectRef idx="0">
            <a:schemeClr val="accent2"/>
          </a:effectRef>
          <a:fontRef idx="minor">
            <a:schemeClr val="tx1"/>
          </a:fontRef>
        </p:style>
      </p:cxnSp>
      <p:sp>
        <p:nvSpPr>
          <p:cNvPr id="12" name="矩形 11">
            <a:extLst>
              <a:ext uri="{FF2B5EF4-FFF2-40B4-BE49-F238E27FC236}">
                <a16:creationId xmlns:a16="http://schemas.microsoft.com/office/drawing/2014/main" id="{621C1BB6-D50D-4662-827A-1984117389EA}"/>
              </a:ext>
            </a:extLst>
          </p:cNvPr>
          <p:cNvSpPr/>
          <p:nvPr/>
        </p:nvSpPr>
        <p:spPr>
          <a:xfrm>
            <a:off x="6572617" y="2115015"/>
            <a:ext cx="2464420" cy="3568390"/>
          </a:xfrm>
          <a:prstGeom prst="rect">
            <a:avLst/>
          </a:prstGeom>
          <a:noFill/>
          <a:ln w="9525" cap="flat" cmpd="sng" algn="ctr">
            <a:solidFill>
              <a:schemeClr val="accent6"/>
            </a:solidFill>
            <a:prstDash val="dash"/>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kumimoji="1" lang="zh-CN" altLang="en-US"/>
          </a:p>
        </p:txBody>
      </p:sp>
      <p:sp>
        <p:nvSpPr>
          <p:cNvPr id="13" name="矩形 12">
            <a:extLst>
              <a:ext uri="{FF2B5EF4-FFF2-40B4-BE49-F238E27FC236}">
                <a16:creationId xmlns:a16="http://schemas.microsoft.com/office/drawing/2014/main" id="{8A7AC611-C365-6134-C76A-9AAE430BE55F}"/>
              </a:ext>
            </a:extLst>
          </p:cNvPr>
          <p:cNvSpPr/>
          <p:nvPr/>
        </p:nvSpPr>
        <p:spPr>
          <a:xfrm>
            <a:off x="3147248" y="2115015"/>
            <a:ext cx="2464420" cy="3568390"/>
          </a:xfrm>
          <a:prstGeom prst="rect">
            <a:avLst/>
          </a:prstGeom>
          <a:noFill/>
          <a:ln w="9525" cap="flat" cmpd="sng" algn="ctr">
            <a:solidFill>
              <a:schemeClr val="accent5"/>
            </a:solidFill>
            <a:prstDash val="dash"/>
            <a:round/>
            <a:headEnd type="none" w="med" len="med"/>
            <a:tailEnd type="none" w="med" len="med"/>
          </a:ln>
        </p:spPr>
        <p:style>
          <a:lnRef idx="0">
            <a:scrgbClr r="0" g="0" b="0"/>
          </a:lnRef>
          <a:fillRef idx="0">
            <a:scrgbClr r="0" g="0" b="0"/>
          </a:fillRef>
          <a:effectRef idx="0">
            <a:scrgbClr r="0" g="0" b="0"/>
          </a:effectRef>
          <a:fontRef idx="minor">
            <a:schemeClr val="accent5"/>
          </a:fontRef>
        </p:style>
        <p:txBody>
          <a:bodyPr rtlCol="0" anchor="ctr"/>
          <a:lstStyle/>
          <a:p>
            <a:pPr algn="ctr"/>
            <a:endParaRPr kumimoji="1" lang="zh-CN" altLang="en-US"/>
          </a:p>
        </p:txBody>
      </p:sp>
      <p:sp>
        <p:nvSpPr>
          <p:cNvPr id="14" name="文本框 13">
            <a:extLst>
              <a:ext uri="{FF2B5EF4-FFF2-40B4-BE49-F238E27FC236}">
                <a16:creationId xmlns:a16="http://schemas.microsoft.com/office/drawing/2014/main" id="{B3BEA7E5-FD2A-92FF-59F9-14BF52AFCAA0}"/>
              </a:ext>
            </a:extLst>
          </p:cNvPr>
          <p:cNvSpPr txBox="1"/>
          <p:nvPr/>
        </p:nvSpPr>
        <p:spPr>
          <a:xfrm>
            <a:off x="3147396" y="1702765"/>
            <a:ext cx="1800493" cy="369332"/>
          </a:xfrm>
          <a:prstGeom prst="rect">
            <a:avLst/>
          </a:prstGeom>
          <a:noFill/>
        </p:spPr>
        <p:txBody>
          <a:bodyPr wrap="none" rtlCol="0">
            <a:spAutoFit/>
          </a:bodyPr>
          <a:lstStyle/>
          <a:p>
            <a:r>
              <a:rPr kumimoji="1" lang="zh-CN" altLang="en-US" dirty="0">
                <a:solidFill>
                  <a:schemeClr val="accent1"/>
                </a:solidFill>
              </a:rPr>
              <a:t>阶段一：预训练</a:t>
            </a:r>
          </a:p>
        </p:txBody>
      </p:sp>
      <p:sp>
        <p:nvSpPr>
          <p:cNvPr id="15" name="文本框 14">
            <a:extLst>
              <a:ext uri="{FF2B5EF4-FFF2-40B4-BE49-F238E27FC236}">
                <a16:creationId xmlns:a16="http://schemas.microsoft.com/office/drawing/2014/main" id="{0610DE58-76D9-70FE-EC70-C2DCA59888C6}"/>
              </a:ext>
            </a:extLst>
          </p:cNvPr>
          <p:cNvSpPr txBox="1"/>
          <p:nvPr/>
        </p:nvSpPr>
        <p:spPr>
          <a:xfrm>
            <a:off x="6572617" y="1704172"/>
            <a:ext cx="2031325" cy="369332"/>
          </a:xfrm>
          <a:prstGeom prst="rect">
            <a:avLst/>
          </a:prstGeom>
          <a:noFill/>
        </p:spPr>
        <p:txBody>
          <a:bodyPr wrap="none" rtlCol="0">
            <a:spAutoFit/>
          </a:bodyPr>
          <a:lstStyle/>
          <a:p>
            <a:r>
              <a:rPr kumimoji="1" lang="zh-CN" altLang="en-US" dirty="0">
                <a:solidFill>
                  <a:schemeClr val="accent6"/>
                </a:solidFill>
              </a:rPr>
              <a:t>阶段二：联合训练</a:t>
            </a:r>
          </a:p>
        </p:txBody>
      </p:sp>
      <p:sp>
        <p:nvSpPr>
          <p:cNvPr id="18" name="灯片编号占位符 17">
            <a:extLst>
              <a:ext uri="{FF2B5EF4-FFF2-40B4-BE49-F238E27FC236}">
                <a16:creationId xmlns:a16="http://schemas.microsoft.com/office/drawing/2014/main" id="{E9446C03-A1FA-CD33-26C5-AEB5BF50B502}"/>
              </a:ext>
            </a:extLst>
          </p:cNvPr>
          <p:cNvSpPr>
            <a:spLocks noGrp="1"/>
          </p:cNvSpPr>
          <p:nvPr>
            <p:ph type="sldNum" sz="quarter" idx="12"/>
          </p:nvPr>
        </p:nvSpPr>
        <p:spPr/>
        <p:txBody>
          <a:bodyPr/>
          <a:lstStyle/>
          <a:p>
            <a:fld id="{36CD7EB2-8BC9-43B5-9B4D-70093A545BDE}" type="slidenum">
              <a:rPr lang="zh-CN" altLang="en-US" smtClean="0"/>
              <a:t>28</a:t>
            </a:fld>
            <a:endParaRPr lang="zh-CN" altLang="en-US"/>
          </a:p>
        </p:txBody>
      </p:sp>
    </p:spTree>
    <p:extLst>
      <p:ext uri="{BB962C8B-B14F-4D97-AF65-F5344CB8AC3E}">
        <p14:creationId xmlns:p14="http://schemas.microsoft.com/office/powerpoint/2010/main" val="2129911256"/>
      </p:ext>
    </p:extLst>
  </p:cSld>
  <p:clrMapOvr>
    <a:masterClrMapping/>
  </p:clrMapOvr>
  <mc:AlternateContent xmlns:mc="http://schemas.openxmlformats.org/markup-compatibility/2006">
    <mc:Choice xmlns:p14="http://schemas.microsoft.com/office/powerpoint/2010/main" Requires="p14">
      <p:transition spd="slow" p14:dur="2000" advTm="22851"/>
    </mc:Choice>
    <mc:Fallback>
      <p:transition spd="slow" advTm="22851"/>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7F9C988B-06D9-AB16-831C-20FE296C4738}"/>
              </a:ext>
            </a:extLst>
          </p:cNvPr>
          <p:cNvSpPr txBox="1"/>
          <p:nvPr/>
        </p:nvSpPr>
        <p:spPr>
          <a:xfrm>
            <a:off x="1095198" y="414337"/>
            <a:ext cx="4801314" cy="461665"/>
          </a:xfrm>
          <a:prstGeom prst="rect">
            <a:avLst/>
          </a:prstGeom>
          <a:noFill/>
        </p:spPr>
        <p:txBody>
          <a:bodyPr wrap="none" rtlCol="0">
            <a:spAutoFit/>
          </a:bodyPr>
          <a:lstStyle/>
          <a:p>
            <a:r>
              <a:rPr kumimoji="1" lang="zh-CN" altLang="en-US" sz="2400" dirty="0"/>
              <a:t>复杂场景下的涌现语言研究与验证</a:t>
            </a: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5EC77F97-CB8F-0BE1-38BC-454ED7BE1A73}"/>
                  </a:ext>
                </a:extLst>
              </p:cNvPr>
              <p:cNvSpPr txBox="1"/>
              <p:nvPr/>
            </p:nvSpPr>
            <p:spPr>
              <a:xfrm>
                <a:off x="1095198" y="1128722"/>
                <a:ext cx="8135560" cy="4600555"/>
              </a:xfrm>
              <a:prstGeom prst="rect">
                <a:avLst/>
              </a:prstGeom>
              <a:noFill/>
            </p:spPr>
            <p:txBody>
              <a:bodyPr wrap="none" rtlCol="0">
                <a:spAutoFit/>
              </a:bodyPr>
              <a:lstStyle/>
              <a:p>
                <a:pPr marL="342900" indent="-342900">
                  <a:buFont typeface="+mj-lt"/>
                  <a:buAutoNum type="arabicPeriod"/>
                </a:pPr>
                <a:r>
                  <a:rPr kumimoji="1" lang="zh-CN" altLang="en-US" dirty="0"/>
                  <a:t>阶段一：分别在定位和移动两个子任务上进行训练。</a:t>
                </a:r>
                <a:endParaRPr kumimoji="1" lang="en-US" altLang="zh-CN" dirty="0"/>
              </a:p>
              <a:p>
                <a:pPr marL="800100" lvl="1" indent="-342900">
                  <a:buFont typeface="+mj-lt"/>
                  <a:buAutoNum type="arabicPeriod"/>
                </a:pPr>
                <a:r>
                  <a:rPr kumimoji="1" lang="zh-CN" altLang="en-US" dirty="0"/>
                  <a:t>定位任务：</a:t>
                </a:r>
                <a:endParaRPr kumimoji="1" lang="en-US" altLang="zh-CN" dirty="0"/>
              </a:p>
              <a:p>
                <a:pPr marL="1257300" lvl="2" indent="-342900">
                  <a:buFont typeface="+mj-lt"/>
                  <a:buAutoNum type="arabicPeriod"/>
                </a:pPr>
                <a:r>
                  <a:rPr kumimoji="1" lang="zh-CN" altLang="en-US" dirty="0"/>
                  <a:t>包含智能体</a:t>
                </a:r>
                <a:r>
                  <a:rPr kumimoji="1" lang="en-US" altLang="zh-CN" dirty="0"/>
                  <a:t>Tourist</a:t>
                </a:r>
                <a:r>
                  <a:rPr kumimoji="1" lang="zh-CN" altLang="en-US" dirty="0"/>
                  <a:t>和</a:t>
                </a:r>
                <a:r>
                  <a:rPr kumimoji="1" lang="en-US" altLang="zh-CN" dirty="0"/>
                  <a:t>Guide</a:t>
                </a:r>
                <a:r>
                  <a:rPr kumimoji="1" lang="zh-CN" altLang="en-US" dirty="0"/>
                  <a:t>以及环境。</a:t>
                </a:r>
                <a:endParaRPr kumimoji="1" lang="en-US" altLang="zh-CN" dirty="0"/>
              </a:p>
              <a:p>
                <a:pPr marL="1257300" lvl="2" indent="-342900">
                  <a:buFont typeface="+mj-lt"/>
                  <a:buAutoNum type="arabicPeriod"/>
                </a:pPr>
                <a:r>
                  <a:rPr kumimoji="1" lang="en-US" altLang="zh-CN" dirty="0"/>
                  <a:t>Tourist</a:t>
                </a:r>
                <a:r>
                  <a:rPr kumimoji="1" lang="zh-CN" altLang="en-US" dirty="0"/>
                  <a:t>：</a:t>
                </a:r>
                <a:endParaRPr kumimoji="1" lang="en-US" altLang="zh-CN" dirty="0"/>
              </a:p>
              <a:p>
                <a:pPr marL="1714500" lvl="3" indent="-342900">
                  <a:buFont typeface="+mj-lt"/>
                  <a:buAutoNum type="arabicPeriod"/>
                </a:pPr>
                <a:r>
                  <a:rPr kumimoji="1" lang="zh-CN" altLang="en-US" dirty="0"/>
                  <a:t>语言动作：</a:t>
                </a:r>
                <a:r>
                  <a:rPr kumimoji="1" lang="en-US" altLang="zh-CN" b="0" dirty="0"/>
                  <a:t> </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𝐿</m:t>
                                </m:r>
                              </m:e>
                              <m:sup>
                                <m:r>
                                  <a:rPr kumimoji="1" lang="en-US" altLang="zh-CN" b="0" i="1" smtClean="0">
                                    <a:latin typeface="Cambria Math" panose="02040503050406030204" pitchFamily="18" charset="0"/>
                                  </a:rPr>
                                  <m:t>𝑢</m:t>
                                </m:r>
                              </m:sup>
                            </m:sSup>
                          </m:sub>
                          <m:sup>
                            <m:r>
                              <a:rPr kumimoji="1" lang="en-US" altLang="zh-CN" b="0" i="1" smtClean="0">
                                <a:latin typeface="Cambria Math" panose="02040503050406030204" pitchFamily="18" charset="0"/>
                              </a:rPr>
                              <m:t>𝑇</m:t>
                            </m:r>
                          </m:sup>
                        </m:sSubSup>
                      </m:e>
                    </m:d>
                  </m:oMath>
                </a14:m>
                <a:endParaRPr kumimoji="1" lang="en-US" altLang="zh-CN" dirty="0"/>
              </a:p>
              <a:p>
                <a:pPr marL="1257300" lvl="2" indent="-342900">
                  <a:buFont typeface="+mj-lt"/>
                  <a:buAutoNum type="arabicPeriod"/>
                </a:pPr>
                <a:r>
                  <a:rPr kumimoji="1" lang="en-US" altLang="zh-CN" dirty="0"/>
                  <a:t>Guide</a:t>
                </a:r>
                <a:r>
                  <a:rPr kumimoji="1" lang="zh-CN" altLang="en-US" dirty="0"/>
                  <a:t>：</a:t>
                </a:r>
                <a:endParaRPr kumimoji="1" lang="en-US" altLang="zh-CN" dirty="0"/>
              </a:p>
              <a:p>
                <a:pPr marL="1714500" lvl="3" indent="-342900">
                  <a:buFont typeface="+mj-lt"/>
                  <a:buAutoNum type="arabicPeriod"/>
                </a:pPr>
                <a:r>
                  <a:rPr kumimoji="1" lang="zh-CN" altLang="en-US" dirty="0"/>
                  <a:t>环境动作：</a:t>
                </a:r>
                <a14:m>
                  <m:oMath xmlns:m="http://schemas.openxmlformats.org/officeDocument/2006/math">
                    <m:r>
                      <a:rPr kumimoji="1" lang="en-US" altLang="zh-CN" b="0" i="1" smtClean="0">
                        <a:latin typeface="Cambria Math" panose="02040503050406030204" pitchFamily="18" charset="0"/>
                      </a:rPr>
                      <m:t>𝑝𝑟𝑒</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𝐺</m:t>
                        </m:r>
                      </m:sup>
                    </m:sSubSup>
                  </m:oMath>
                </a14:m>
                <a:r>
                  <a:rPr kumimoji="1" lang="en-US" altLang="zh-CN" dirty="0"/>
                  <a:t> Guide</a:t>
                </a:r>
                <a:r>
                  <a:rPr kumimoji="1" lang="zh-CN" altLang="en-US" dirty="0"/>
                  <a:t>对于</a:t>
                </a:r>
                <a:r>
                  <a:rPr kumimoji="1" lang="en-US" altLang="zh-CN" dirty="0"/>
                  <a:t>Tourist</a:t>
                </a:r>
                <a:r>
                  <a:rPr kumimoji="1" lang="zh-CN" altLang="en-US" dirty="0"/>
                  <a:t>位置的预测。</a:t>
                </a:r>
                <a:endParaRPr kumimoji="1" lang="en-US" altLang="zh-CN" dirty="0"/>
              </a:p>
              <a:p>
                <a:pPr marL="1714500" lvl="3" indent="-342900">
                  <a:buFont typeface="+mj-lt"/>
                  <a:buAutoNum type="arabicPeriod"/>
                </a:pPr>
                <a:r>
                  <a:rPr kumimoji="1" lang="zh-CN" altLang="en-US" dirty="0"/>
                  <a:t>语言动作：</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𝐿</m:t>
                            </m:r>
                          </m:e>
                          <m:sup>
                            <m:r>
                              <a:rPr kumimoji="1" lang="en-US" altLang="zh-CN" b="0" i="1" smtClean="0">
                                <a:latin typeface="Cambria Math" panose="02040503050406030204" pitchFamily="18" charset="0"/>
                              </a:rPr>
                              <m:t>𝑢</m:t>
                            </m:r>
                          </m:sup>
                        </m:sSup>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m:t>
                    </m:r>
                  </m:oMath>
                </a14:m>
                <a:endParaRPr kumimoji="1" lang="en-US" altLang="zh-CN" dirty="0"/>
              </a:p>
              <a:p>
                <a:pPr marL="1257300" lvl="2" indent="-342900">
                  <a:buFont typeface="+mj-lt"/>
                  <a:buAutoNum type="arabicPeriod"/>
                </a:pPr>
                <a:r>
                  <a:rPr kumimoji="1" lang="en-US" altLang="zh-CN" dirty="0"/>
                  <a:t>Guide</a:t>
                </a:r>
                <a:r>
                  <a:rPr kumimoji="1" lang="zh-CN" altLang="en-US" dirty="0"/>
                  <a:t>和</a:t>
                </a:r>
                <a:r>
                  <a:rPr kumimoji="1" lang="en-US" altLang="zh-CN" dirty="0"/>
                  <a:t>Tourist</a:t>
                </a:r>
                <a:r>
                  <a:rPr kumimoji="1" lang="zh-CN" altLang="en-US" dirty="0"/>
                  <a:t>通过对话来合作使得</a:t>
                </a:r>
                <a:r>
                  <a:rPr kumimoji="1" lang="en-US" altLang="zh-CN" dirty="0"/>
                  <a:t>Guide</a:t>
                </a:r>
                <a:r>
                  <a:rPr kumimoji="1" lang="zh-CN" altLang="en-US" dirty="0"/>
                  <a:t>正确预测</a:t>
                </a:r>
                <a:r>
                  <a:rPr kumimoji="1" lang="en-US" altLang="zh-CN" dirty="0"/>
                  <a:t>Tourist</a:t>
                </a:r>
                <a:r>
                  <a:rPr kumimoji="1" lang="zh-CN" altLang="en-US" dirty="0"/>
                  <a:t>的位置。</a:t>
                </a:r>
                <a:endParaRPr kumimoji="1" lang="en-US" altLang="zh-CN" dirty="0"/>
              </a:p>
              <a:p>
                <a:pPr marL="1257300" lvl="2" indent="-342900">
                  <a:buFont typeface="+mj-lt"/>
                  <a:buAutoNum type="arabicPeriod"/>
                </a:pPr>
                <a:r>
                  <a:rPr kumimoji="1" lang="zh-CN" altLang="en-US" dirty="0"/>
                  <a:t>目标函数：</a:t>
                </a:r>
                <a:endParaRPr kumimoji="1" lang="en-US" altLang="zh-CN" dirty="0"/>
              </a:p>
              <a:p>
                <a:pPr marL="1257300" lvl="2" indent="-342900">
                  <a:buFont typeface="+mj-lt"/>
                  <a:buAutoNum type="arabicPeriod"/>
                </a:pPr>
                <a:endParaRPr kumimoji="1" lang="en-US" altLang="zh-CN" dirty="0"/>
              </a:p>
              <a:p>
                <a:pPr marL="1257300" lvl="2" indent="-342900">
                  <a:buFont typeface="+mj-lt"/>
                  <a:buAutoNum type="arabicPeriod"/>
                </a:pPr>
                <a:endParaRPr kumimoji="1" lang="en-US" altLang="zh-CN" dirty="0"/>
              </a:p>
              <a:p>
                <a:pPr marL="1257300" lvl="2" indent="-342900">
                  <a:buFont typeface="+mj-lt"/>
                  <a:buAutoNum type="arabicPeriod"/>
                </a:pPr>
                <a:endParaRPr kumimoji="1" lang="en-US" altLang="zh-CN" dirty="0"/>
              </a:p>
              <a:p>
                <a:pPr marL="1257300" lvl="2" indent="-342900">
                  <a:buFont typeface="+mj-lt"/>
                  <a:buAutoNum type="arabicPeriod"/>
                </a:pPr>
                <a:endParaRPr kumimoji="1" lang="en-US" altLang="zh-CN" dirty="0"/>
              </a:p>
              <a:p>
                <a:pPr marL="800100" lvl="1" indent="-342900">
                  <a:buFont typeface="+mj-lt"/>
                  <a:buAutoNum type="arabicPeriod"/>
                </a:pPr>
                <a:r>
                  <a:rPr kumimoji="1" lang="zh-CN" altLang="en-US" dirty="0">
                    <a:solidFill>
                      <a:schemeClr val="bg1">
                        <a:lumMod val="65000"/>
                      </a:schemeClr>
                    </a:solidFill>
                  </a:rPr>
                  <a:t>移动任务</a:t>
                </a:r>
                <a:endParaRPr kumimoji="1" lang="en-US" altLang="zh-CN" dirty="0">
                  <a:solidFill>
                    <a:schemeClr val="bg1">
                      <a:lumMod val="65000"/>
                    </a:schemeClr>
                  </a:solidFill>
                </a:endParaRPr>
              </a:p>
              <a:p>
                <a:pPr marL="342900" indent="-342900">
                  <a:buFont typeface="+mj-lt"/>
                  <a:buAutoNum type="arabicPeriod"/>
                </a:pPr>
                <a:r>
                  <a:rPr kumimoji="1" lang="zh-CN" altLang="en-US" dirty="0">
                    <a:solidFill>
                      <a:schemeClr val="bg1">
                        <a:lumMod val="65000"/>
                      </a:schemeClr>
                    </a:solidFill>
                  </a:rPr>
                  <a:t>阶段二：完整的导航任务上训练。</a:t>
                </a:r>
                <a:endParaRPr kumimoji="1" lang="en-US" altLang="zh-CN" dirty="0">
                  <a:solidFill>
                    <a:schemeClr val="bg1">
                      <a:lumMod val="65000"/>
                    </a:schemeClr>
                  </a:solidFill>
                </a:endParaRPr>
              </a:p>
            </p:txBody>
          </p:sp>
        </mc:Choice>
        <mc:Fallback xmlns="">
          <p:sp>
            <p:nvSpPr>
              <p:cNvPr id="6" name="文本框 5">
                <a:extLst>
                  <a:ext uri="{FF2B5EF4-FFF2-40B4-BE49-F238E27FC236}">
                    <a16:creationId xmlns:a16="http://schemas.microsoft.com/office/drawing/2014/main" id="{5EC77F97-CB8F-0BE1-38BC-454ED7BE1A73}"/>
                  </a:ext>
                </a:extLst>
              </p:cNvPr>
              <p:cNvSpPr txBox="1">
                <a:spLocks noRot="1" noChangeAspect="1" noMove="1" noResize="1" noEditPoints="1" noAdjustHandles="1" noChangeArrowheads="1" noChangeShapeType="1" noTextEdit="1"/>
              </p:cNvSpPr>
              <p:nvPr/>
            </p:nvSpPr>
            <p:spPr>
              <a:xfrm>
                <a:off x="1095198" y="1128722"/>
                <a:ext cx="8135560" cy="4600555"/>
              </a:xfrm>
              <a:prstGeom prst="rect">
                <a:avLst/>
              </a:prstGeom>
              <a:blipFill>
                <a:blip r:embed="rId3"/>
                <a:stretch>
                  <a:fillRect l="-468" t="-549" b="-109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9B6F3384-B70E-D093-F99D-918B68C35AE5}"/>
                  </a:ext>
                </a:extLst>
              </p:cNvPr>
              <p:cNvSpPr txBox="1"/>
              <p:nvPr/>
            </p:nvSpPr>
            <p:spPr>
              <a:xfrm>
                <a:off x="2568069" y="4100095"/>
                <a:ext cx="6656886"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zh-CN" altLang="en-US" i="1" smtClean="0">
                          <a:latin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ℒ</m:t>
                          </m:r>
                        </m:e>
                        <m:sub>
                          <m:r>
                            <m:rPr>
                              <m:sty m:val="p"/>
                            </m:rPr>
                            <a:rPr kumimoji="1" lang="en-US" altLang="zh-CN" b="0" i="0" smtClean="0">
                              <a:latin typeface="Cambria Math" panose="02040503050406030204" pitchFamily="18" charset="0"/>
                              <a:ea typeface="Cambria Math" panose="02040503050406030204" pitchFamily="18" charset="0"/>
                            </a:rPr>
                            <m:t>loc</m:t>
                          </m:r>
                        </m:sub>
                      </m:sSub>
                      <m:r>
                        <a:rPr kumimoji="1" lang="en-US" altLang="zh-CN" b="0" i="0" smtClean="0">
                          <a:latin typeface="Cambria Math" panose="02040503050406030204" pitchFamily="18" charset="0"/>
                          <a:ea typeface="Cambria Math" panose="02040503050406030204" pitchFamily="18" charset="0"/>
                        </a:rPr>
                        <m:t>=</m:t>
                      </m:r>
                      <m:r>
                        <m:rPr>
                          <m:sty m:val="p"/>
                        </m:rPr>
                        <a:rPr kumimoji="1" lang="en-US" altLang="zh-CN" b="0" i="0" smtClean="0">
                          <a:latin typeface="Cambria Math" panose="02040503050406030204" pitchFamily="18" charset="0"/>
                          <a:ea typeface="Cambria Math" panose="02040503050406030204" pitchFamily="18" charset="0"/>
                        </a:rPr>
                        <m:t>E</m:t>
                      </m:r>
                      <m:r>
                        <a:rPr kumimoji="1" lang="en-US" altLang="zh-CN" b="0" i="0"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𝐿</m:t>
                              </m:r>
                            </m:e>
                            <m:sup>
                              <m:r>
                                <a:rPr kumimoji="1" lang="en-US" altLang="zh-CN" b="0" i="1" smtClean="0">
                                  <a:latin typeface="Cambria Math" panose="02040503050406030204" pitchFamily="18" charset="0"/>
                                  <a:ea typeface="Cambria Math" panose="02040503050406030204" pitchFamily="18" charset="0"/>
                                </a:rPr>
                                <m:t>𝑑</m:t>
                              </m:r>
                            </m:sup>
                          </m:sSup>
                        </m:den>
                      </m:f>
                      <m:nary>
                        <m:naryPr>
                          <m:chr m:val="∑"/>
                          <m:supHide m:val="on"/>
                          <m:ctrlPr>
                            <a:rPr kumimoji="1" lang="en-US" altLang="zh-CN" b="0" i="1" smtClean="0">
                              <a:latin typeface="Cambria Math" panose="02040503050406030204" pitchFamily="18" charset="0"/>
                              <a:ea typeface="Cambria Math" panose="02040503050406030204" pitchFamily="18" charset="0"/>
                            </a:rPr>
                          </m:ctrlPr>
                        </m:naryPr>
                        <m:sub>
                          <m:r>
                            <m:rPr>
                              <m:brk m:alnAt="7"/>
                            </m:rPr>
                            <a:rPr kumimoji="1" lang="en-US" altLang="zh-CN" b="0" i="1" smtClean="0">
                              <a:latin typeface="Cambria Math" panose="02040503050406030204" pitchFamily="18" charset="0"/>
                              <a:ea typeface="Cambria Math" panose="02040503050406030204" pitchFamily="18" charset="0"/>
                            </a:rPr>
                            <m:t>𝑡</m:t>
                          </m:r>
                        </m:sub>
                        <m:sup/>
                        <m:e>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𝑙𝑜𝑐</m:t>
                              </m:r>
                            </m:sub>
                            <m:sup>
                              <m:r>
                                <a:rPr kumimoji="1" lang="en-US" altLang="zh-CN" b="0" i="1" smtClean="0">
                                  <a:latin typeface="Cambria Math" panose="02040503050406030204" pitchFamily="18" charset="0"/>
                                  <a:ea typeface="Cambria Math" panose="02040503050406030204" pitchFamily="18" charset="0"/>
                                </a:rPr>
                                <m:t>𝑡</m:t>
                              </m:r>
                            </m:sup>
                          </m:sSub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m:t>
                              </m:r>
                            </m:e>
                          </m:d>
                          <m:r>
                            <m:rPr>
                              <m:sty m:val="p"/>
                            </m:rPr>
                            <a:rPr kumimoji="1" lang="en-US" altLang="zh-CN" b="0" i="1" smtClean="0">
                              <a:latin typeface="Cambria Math" panose="02040503050406030204" pitchFamily="18" charset="0"/>
                              <a:ea typeface="Cambria Math" panose="02040503050406030204" pitchFamily="18" charset="0"/>
                            </a:rPr>
                            <m:t>∇</m:t>
                          </m:r>
                          <m:func>
                            <m:funcPr>
                              <m:ctrlPr>
                                <a:rPr kumimoji="1" lang="en-US" altLang="zh-CN"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log</m:t>
                              </m:r>
                            </m:fName>
                            <m:e>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𝜋</m:t>
                                  </m:r>
                                  <m:d>
                                    <m:dPr>
                                      <m:ctrlPr>
                                        <a:rPr kumimoji="1" lang="en-US" altLang="zh-CN" b="0" i="1" smtClean="0">
                                          <a:latin typeface="Cambria Math" panose="02040503050406030204" pitchFamily="18" charset="0"/>
                                          <a:ea typeface="Cambria Math" panose="02040503050406030204" pitchFamily="18" charset="0"/>
                                        </a:rPr>
                                      </m:ctrlPr>
                                    </m:dPr>
                                    <m:e>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𝑈</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𝑇</m:t>
                                          </m:r>
                                        </m:sup>
                                      </m:sSubSup>
                                    </m:e>
                                    <m:e>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𝑆</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𝑇</m:t>
                                          </m:r>
                                        </m:sup>
                                      </m:sSubSup>
                                    </m:e>
                                  </m:d>
                                </m:e>
                              </m:d>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𝑙𝑜𝑐</m:t>
                                  </m:r>
                                </m:sub>
                                <m:sup>
                                  <m:r>
                                    <a:rPr kumimoji="1" lang="en-US" altLang="zh-CN" b="0" i="1" smtClean="0">
                                      <a:latin typeface="Cambria Math" panose="02040503050406030204" pitchFamily="18" charset="0"/>
                                      <a:ea typeface="Cambria Math" panose="02040503050406030204" pitchFamily="18" charset="0"/>
                                    </a:rPr>
                                    <m:t>𝑡</m:t>
                                  </m:r>
                                  <m:r>
                                    <a:rPr kumimoji="1" lang="en-US" altLang="zh-CN" b="0" i="1" smtClean="0">
                                      <a:latin typeface="Cambria Math" panose="02040503050406030204" pitchFamily="18" charset="0"/>
                                      <a:ea typeface="Cambria Math" panose="02040503050406030204" pitchFamily="18" charset="0"/>
                                    </a:rPr>
                                    <m:t>+1</m:t>
                                  </m:r>
                                </m:sup>
                              </m:sSubSup>
                              <m:r>
                                <m:rPr>
                                  <m:sty m:val="p"/>
                                </m:rPr>
                                <a:rPr kumimoji="1" lang="en-US" altLang="zh-CN" i="1">
                                  <a:latin typeface="Cambria Math" panose="02040503050406030204" pitchFamily="18" charset="0"/>
                                  <a:ea typeface="Cambria Math" panose="02040503050406030204" pitchFamily="18" charset="0"/>
                                </a:rPr>
                                <m:t>∇</m:t>
                              </m:r>
                              <m:func>
                                <m:funcPr>
                                  <m:ctrlPr>
                                    <a:rPr kumimoji="1" lang="en-US" altLang="zh-CN"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log</m:t>
                                  </m:r>
                                </m:fName>
                                <m:e>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𝑈</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𝐺</m:t>
                                      </m:r>
                                    </m:sup>
                                  </m:sSubSup>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𝑆</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𝐺</m:t>
                                      </m:r>
                                    </m:sup>
                                  </m:sSubSup>
                                  <m:r>
                                    <a:rPr kumimoji="1" lang="en-US" altLang="zh-CN" b="0" i="1" smtClean="0">
                                      <a:latin typeface="Cambria Math" panose="02040503050406030204" pitchFamily="18" charset="0"/>
                                      <a:ea typeface="Cambria Math" panose="02040503050406030204" pitchFamily="18" charset="0"/>
                                    </a:rPr>
                                    <m:t>))</m:t>
                                  </m:r>
                                </m:e>
                              </m:func>
                            </m:e>
                          </m:func>
                        </m:e>
                      </m:nary>
                      <m:r>
                        <a:rPr kumimoji="1" lang="en-US" altLang="zh-CN" b="0" i="0" smtClean="0">
                          <a:latin typeface="Cambria Math" panose="02040503050406030204" pitchFamily="18" charset="0"/>
                          <a:ea typeface="Cambria Math" panose="02040503050406030204" pitchFamily="18" charset="0"/>
                        </a:rPr>
                        <m:t>]</m:t>
                      </m:r>
                    </m:oMath>
                  </m:oMathPara>
                </a14:m>
                <a:endParaRPr kumimoji="1" lang="zh-CN" altLang="en-US" dirty="0"/>
              </a:p>
            </p:txBody>
          </p:sp>
        </mc:Choice>
        <mc:Fallback xmlns="">
          <p:sp>
            <p:nvSpPr>
              <p:cNvPr id="8" name="文本框 7">
                <a:extLst>
                  <a:ext uri="{FF2B5EF4-FFF2-40B4-BE49-F238E27FC236}">
                    <a16:creationId xmlns:a16="http://schemas.microsoft.com/office/drawing/2014/main" id="{9B6F3384-B70E-D093-F99D-918B68C35AE5}"/>
                  </a:ext>
                </a:extLst>
              </p:cNvPr>
              <p:cNvSpPr txBox="1">
                <a:spLocks noRot="1" noChangeAspect="1" noMove="1" noResize="1" noEditPoints="1" noAdjustHandles="1" noChangeArrowheads="1" noChangeShapeType="1" noTextEdit="1"/>
              </p:cNvSpPr>
              <p:nvPr/>
            </p:nvSpPr>
            <p:spPr>
              <a:xfrm>
                <a:off x="2568069" y="4100095"/>
                <a:ext cx="6656886" cy="764505"/>
              </a:xfrm>
              <a:prstGeom prst="rect">
                <a:avLst/>
              </a:prstGeom>
              <a:blipFill>
                <a:blip r:embed="rId4"/>
                <a:stretch>
                  <a:fillRect t="-122951" b="-168852"/>
                </a:stretch>
              </a:blipFill>
            </p:spPr>
            <p:txBody>
              <a:bodyPr/>
              <a:lstStyle/>
              <a:p>
                <a:r>
                  <a:rPr lang="zh-CN" altLang="en-US">
                    <a:noFill/>
                  </a:rPr>
                  <a:t> </a:t>
                </a:r>
              </a:p>
            </p:txBody>
          </p:sp>
        </mc:Fallback>
      </mc:AlternateContent>
      <p:pic>
        <p:nvPicPr>
          <p:cNvPr id="16" name="图片 15">
            <a:extLst>
              <a:ext uri="{FF2B5EF4-FFF2-40B4-BE49-F238E27FC236}">
                <a16:creationId xmlns:a16="http://schemas.microsoft.com/office/drawing/2014/main" id="{9128B619-2B14-467B-6EBC-EC3F6D9D2DA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89569" y="1169718"/>
            <a:ext cx="4720252" cy="1564520"/>
          </a:xfrm>
          <a:prstGeom prst="rect">
            <a:avLst/>
          </a:prstGeom>
        </p:spPr>
      </p:pic>
      <p:sp>
        <p:nvSpPr>
          <p:cNvPr id="18" name="灯片编号占位符 17">
            <a:extLst>
              <a:ext uri="{FF2B5EF4-FFF2-40B4-BE49-F238E27FC236}">
                <a16:creationId xmlns:a16="http://schemas.microsoft.com/office/drawing/2014/main" id="{D1A5C5EA-44FE-6A15-08E0-4B3C2DA89A17}"/>
              </a:ext>
            </a:extLst>
          </p:cNvPr>
          <p:cNvSpPr>
            <a:spLocks noGrp="1"/>
          </p:cNvSpPr>
          <p:nvPr>
            <p:ph type="sldNum" sz="quarter" idx="12"/>
          </p:nvPr>
        </p:nvSpPr>
        <p:spPr/>
        <p:txBody>
          <a:bodyPr/>
          <a:lstStyle/>
          <a:p>
            <a:fld id="{36CD7EB2-8BC9-43B5-9B4D-70093A545BDE}" type="slidenum">
              <a:rPr lang="zh-CN" altLang="en-US" smtClean="0"/>
              <a:t>29</a:t>
            </a:fld>
            <a:endParaRPr lang="zh-CN" altLang="en-US"/>
          </a:p>
        </p:txBody>
      </p:sp>
    </p:spTree>
    <p:extLst>
      <p:ext uri="{BB962C8B-B14F-4D97-AF65-F5344CB8AC3E}">
        <p14:creationId xmlns:p14="http://schemas.microsoft.com/office/powerpoint/2010/main" val="447826025"/>
      </p:ext>
    </p:extLst>
  </p:cSld>
  <p:clrMapOvr>
    <a:masterClrMapping/>
  </p:clrMapOvr>
  <mc:AlternateContent xmlns:mc="http://schemas.openxmlformats.org/markup-compatibility/2006">
    <mc:Choice xmlns:p14="http://schemas.microsoft.com/office/powerpoint/2010/main" Requires="p14">
      <p:transition spd="slow" p14:dur="2000" advTm="17573"/>
    </mc:Choice>
    <mc:Fallback>
      <p:transition spd="slow" advTm="17573"/>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78A53B43-1665-4813-3877-D133166C47CD}"/>
              </a:ext>
            </a:extLst>
          </p:cNvPr>
          <p:cNvSpPr txBox="1"/>
          <p:nvPr/>
        </p:nvSpPr>
        <p:spPr>
          <a:xfrm>
            <a:off x="1195726" y="340874"/>
            <a:ext cx="1415772" cy="461665"/>
          </a:xfrm>
          <a:prstGeom prst="rect">
            <a:avLst/>
          </a:prstGeom>
          <a:noFill/>
        </p:spPr>
        <p:txBody>
          <a:bodyPr wrap="none" rtlCol="0">
            <a:spAutoFit/>
          </a:bodyPr>
          <a:lstStyle/>
          <a:p>
            <a:r>
              <a:rPr kumimoji="1" lang="zh-CN" altLang="en-US" sz="2400" dirty="0"/>
              <a:t>研究背景</a:t>
            </a:r>
          </a:p>
        </p:txBody>
      </p:sp>
      <p:sp>
        <p:nvSpPr>
          <p:cNvPr id="3" name="文本框 2">
            <a:extLst>
              <a:ext uri="{FF2B5EF4-FFF2-40B4-BE49-F238E27FC236}">
                <a16:creationId xmlns:a16="http://schemas.microsoft.com/office/drawing/2014/main" id="{FF3EADD3-F16F-EDAF-FB39-4E3084F6484C}"/>
              </a:ext>
            </a:extLst>
          </p:cNvPr>
          <p:cNvSpPr txBox="1"/>
          <p:nvPr/>
        </p:nvSpPr>
        <p:spPr>
          <a:xfrm>
            <a:off x="1195726" y="1354545"/>
            <a:ext cx="11282024" cy="3970318"/>
          </a:xfrm>
          <a:prstGeom prst="rect">
            <a:avLst/>
          </a:prstGeom>
          <a:noFill/>
        </p:spPr>
        <p:txBody>
          <a:bodyPr wrap="square" rtlCol="0">
            <a:spAutoFit/>
          </a:bodyPr>
          <a:lstStyle/>
          <a:p>
            <a:r>
              <a:rPr kumimoji="1" lang="zh-CN" altLang="en-US" dirty="0"/>
              <a:t>近年来多智能体系统的应用场景日趋丰富。例如：</a:t>
            </a:r>
            <a:endParaRPr kumimoji="1" lang="en-US" altLang="zh-CN" dirty="0"/>
          </a:p>
          <a:p>
            <a:endParaRPr kumimoji="1" lang="en-US" altLang="zh-CN" dirty="0"/>
          </a:p>
          <a:p>
            <a:pPr marL="800100" lvl="1" indent="-342900">
              <a:buAutoNum type="arabicPeriod"/>
            </a:pPr>
            <a:r>
              <a:rPr kumimoji="1" lang="zh-CN" altLang="en-US" dirty="0"/>
              <a:t>无人机群协同工作</a:t>
            </a:r>
            <a:endParaRPr kumimoji="1" lang="en-US" altLang="zh-CN" dirty="0"/>
          </a:p>
          <a:p>
            <a:pPr marL="800100" lvl="1" indent="-342900">
              <a:buAutoNum type="arabicPeriod"/>
            </a:pPr>
            <a:endParaRPr kumimoji="1" lang="en-US" altLang="zh-CN" dirty="0"/>
          </a:p>
          <a:p>
            <a:pPr marL="800100" lvl="1" indent="-342900">
              <a:buAutoNum type="arabicPeriod"/>
            </a:pPr>
            <a:r>
              <a:rPr kumimoji="1" lang="zh-CN" altLang="en-US" dirty="0"/>
              <a:t>自动驾驶汽车相互避让，形成群体决策</a:t>
            </a:r>
            <a:endParaRPr kumimoji="1" lang="en-US" altLang="zh-CN" dirty="0"/>
          </a:p>
          <a:p>
            <a:pPr marL="800100" lvl="1" indent="-342900">
              <a:buAutoNum type="arabicPeriod"/>
            </a:pPr>
            <a:endParaRPr kumimoji="1" lang="en-US" altLang="zh-CN" dirty="0"/>
          </a:p>
          <a:p>
            <a:pPr marL="800100" lvl="1" indent="-342900">
              <a:buAutoNum type="arabicPeriod"/>
            </a:pPr>
            <a:r>
              <a:rPr kumimoji="1" lang="zh-CN" altLang="en-US" dirty="0"/>
              <a:t>网络节点相互协调，完成网络管理</a:t>
            </a:r>
            <a:endParaRPr kumimoji="1" lang="en-US" altLang="zh-CN" dirty="0"/>
          </a:p>
          <a:p>
            <a:pPr marL="800100" lvl="1" indent="-342900">
              <a:buAutoNum type="arabicPeriod"/>
            </a:pPr>
            <a:endParaRPr kumimoji="1" lang="en-US" altLang="zh-CN" dirty="0"/>
          </a:p>
          <a:p>
            <a:pPr marL="800100" lvl="1" indent="-342900">
              <a:buAutoNum type="arabicPeriod"/>
            </a:pPr>
            <a:r>
              <a:rPr kumimoji="1" lang="zh-CN" altLang="en-US" dirty="0"/>
              <a:t>游戏中多智能体间的合作</a:t>
            </a:r>
            <a:endParaRPr kumimoji="1" lang="en-US" altLang="zh-CN" dirty="0"/>
          </a:p>
          <a:p>
            <a:pPr marL="800100" lvl="1" indent="-342900">
              <a:buAutoNum type="arabicPeriod"/>
            </a:pPr>
            <a:endParaRPr kumimoji="1" lang="en-US" altLang="zh-CN" dirty="0"/>
          </a:p>
          <a:p>
            <a:pPr marL="800100" lvl="1" indent="-342900">
              <a:buAutoNum type="arabicPeriod"/>
            </a:pPr>
            <a:r>
              <a:rPr kumimoji="1" lang="zh-CN" altLang="en-US" dirty="0"/>
              <a:t>多智能体社会模拟</a:t>
            </a:r>
            <a:endParaRPr kumimoji="1" lang="en-US" altLang="zh-CN" dirty="0"/>
          </a:p>
          <a:p>
            <a:pPr marL="800100" lvl="1" indent="-342900">
              <a:buAutoNum type="arabicPeriod"/>
            </a:pPr>
            <a:endParaRPr kumimoji="1" lang="en-US" altLang="zh-CN" dirty="0"/>
          </a:p>
          <a:p>
            <a:pPr marL="800100" lvl="1" indent="-342900">
              <a:buAutoNum type="arabicPeriod"/>
            </a:pPr>
            <a:endParaRPr kumimoji="1" lang="en-US" altLang="zh-CN" dirty="0"/>
          </a:p>
          <a:p>
            <a:pPr lvl="1"/>
            <a:endParaRPr kumimoji="1" lang="en-US" altLang="zh-CN" dirty="0"/>
          </a:p>
        </p:txBody>
      </p:sp>
      <p:pic>
        <p:nvPicPr>
          <p:cNvPr id="5" name="图片 4" descr="小鸟&#10;&#10;低可信度描述已自动生成">
            <a:extLst>
              <a:ext uri="{FF2B5EF4-FFF2-40B4-BE49-F238E27FC236}">
                <a16:creationId xmlns:a16="http://schemas.microsoft.com/office/drawing/2014/main" id="{2BE938BB-E0D2-F9D5-4640-6E6EC63CDAC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77847" y="968863"/>
            <a:ext cx="2755900" cy="2006600"/>
          </a:xfrm>
          <a:prstGeom prst="rect">
            <a:avLst/>
          </a:prstGeom>
        </p:spPr>
      </p:pic>
      <p:pic>
        <p:nvPicPr>
          <p:cNvPr id="7" name="图片 6" descr="图示&#10;&#10;描述已自动生成">
            <a:extLst>
              <a:ext uri="{FF2B5EF4-FFF2-40B4-BE49-F238E27FC236}">
                <a16:creationId xmlns:a16="http://schemas.microsoft.com/office/drawing/2014/main" id="{BEF46EA4-403B-F8F5-ACE9-88DCBC45C2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333747" y="968862"/>
            <a:ext cx="2686805" cy="2006601"/>
          </a:xfrm>
          <a:prstGeom prst="rect">
            <a:avLst/>
          </a:prstGeom>
        </p:spPr>
      </p:pic>
      <p:pic>
        <p:nvPicPr>
          <p:cNvPr id="9" name="图片 8" descr="图示&#10;&#10;描述已自动生成">
            <a:extLst>
              <a:ext uri="{FF2B5EF4-FFF2-40B4-BE49-F238E27FC236}">
                <a16:creationId xmlns:a16="http://schemas.microsoft.com/office/drawing/2014/main" id="{F516E0E3-74FC-261E-0F5D-53C3D1968DE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577847" y="2975463"/>
            <a:ext cx="2755900" cy="1866900"/>
          </a:xfrm>
          <a:prstGeom prst="rect">
            <a:avLst/>
          </a:prstGeom>
        </p:spPr>
      </p:pic>
      <p:pic>
        <p:nvPicPr>
          <p:cNvPr id="12" name="图片 11" descr="电脑游戏的截图&#10;&#10;中度可信度描述已自动生成">
            <a:extLst>
              <a:ext uri="{FF2B5EF4-FFF2-40B4-BE49-F238E27FC236}">
                <a16:creationId xmlns:a16="http://schemas.microsoft.com/office/drawing/2014/main" id="{219BA194-B6CD-C8AE-1CAA-7AD5008B8D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333747" y="2975463"/>
            <a:ext cx="2686806" cy="1866900"/>
          </a:xfrm>
          <a:prstGeom prst="rect">
            <a:avLst/>
          </a:prstGeom>
        </p:spPr>
      </p:pic>
      <p:pic>
        <p:nvPicPr>
          <p:cNvPr id="14" name="图片 13" descr="图片包含 室内, 桌子, 键盘, 小&#10;&#10;描述已自动生成">
            <a:extLst>
              <a:ext uri="{FF2B5EF4-FFF2-40B4-BE49-F238E27FC236}">
                <a16:creationId xmlns:a16="http://schemas.microsoft.com/office/drawing/2014/main" id="{86566912-9023-28DE-6C1F-0D810E9649F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577847" y="4842364"/>
            <a:ext cx="1376387" cy="1385442"/>
          </a:xfrm>
          <a:prstGeom prst="rect">
            <a:avLst/>
          </a:prstGeom>
        </p:spPr>
      </p:pic>
      <p:pic>
        <p:nvPicPr>
          <p:cNvPr id="18" name="图片 17" descr="图片包含 桌子, 室内, 玩具, 电脑&#10;&#10;描述已自动生成">
            <a:extLst>
              <a:ext uri="{FF2B5EF4-FFF2-40B4-BE49-F238E27FC236}">
                <a16:creationId xmlns:a16="http://schemas.microsoft.com/office/drawing/2014/main" id="{968221D7-D894-D31C-3A92-5B75292F0B7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54234" y="4842363"/>
            <a:ext cx="1385442" cy="1385442"/>
          </a:xfrm>
          <a:prstGeom prst="rect">
            <a:avLst/>
          </a:prstGeom>
        </p:spPr>
      </p:pic>
      <p:pic>
        <p:nvPicPr>
          <p:cNvPr id="20" name="图片 19" descr="图示&#10;&#10;低可信度描述已自动生成">
            <a:extLst>
              <a:ext uri="{FF2B5EF4-FFF2-40B4-BE49-F238E27FC236}">
                <a16:creationId xmlns:a16="http://schemas.microsoft.com/office/drawing/2014/main" id="{74C939B6-ABA1-B0BA-B1EA-07CFD70BD0A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359583" y="4857350"/>
            <a:ext cx="2680876" cy="1385442"/>
          </a:xfrm>
          <a:prstGeom prst="rect">
            <a:avLst/>
          </a:prstGeom>
        </p:spPr>
      </p:pic>
      <p:sp>
        <p:nvSpPr>
          <p:cNvPr id="6" name="灯片编号占位符 5">
            <a:extLst>
              <a:ext uri="{FF2B5EF4-FFF2-40B4-BE49-F238E27FC236}">
                <a16:creationId xmlns:a16="http://schemas.microsoft.com/office/drawing/2014/main" id="{0B0B38D5-EA01-7261-54D7-BEDA32E077ED}"/>
              </a:ext>
            </a:extLst>
          </p:cNvPr>
          <p:cNvSpPr>
            <a:spLocks noGrp="1"/>
          </p:cNvSpPr>
          <p:nvPr>
            <p:ph type="sldNum" sz="quarter" idx="12"/>
          </p:nvPr>
        </p:nvSpPr>
        <p:spPr/>
        <p:txBody>
          <a:bodyPr/>
          <a:lstStyle/>
          <a:p>
            <a:fld id="{36CD7EB2-8BC9-43B5-9B4D-70093A545BDE}" type="slidenum">
              <a:rPr lang="zh-CN" altLang="en-US" smtClean="0"/>
              <a:t>3</a:t>
            </a:fld>
            <a:endParaRPr lang="zh-CN" altLang="en-US"/>
          </a:p>
        </p:txBody>
      </p:sp>
    </p:spTree>
    <p:extLst>
      <p:ext uri="{BB962C8B-B14F-4D97-AF65-F5344CB8AC3E}">
        <p14:creationId xmlns:p14="http://schemas.microsoft.com/office/powerpoint/2010/main" val="3912011059"/>
      </p:ext>
    </p:extLst>
  </p:cSld>
  <p:clrMapOvr>
    <a:masterClrMapping/>
  </p:clrMapOvr>
  <mc:AlternateContent xmlns:mc="http://schemas.openxmlformats.org/markup-compatibility/2006">
    <mc:Choice xmlns:p14="http://schemas.microsoft.com/office/powerpoint/2010/main" Requires="p14">
      <p:transition spd="slow" p14:dur="2000" advTm="9370"/>
    </mc:Choice>
    <mc:Fallback>
      <p:transition spd="slow" advTm="9370"/>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7F9C988B-06D9-AB16-831C-20FE296C4738}"/>
              </a:ext>
            </a:extLst>
          </p:cNvPr>
          <p:cNvSpPr txBox="1"/>
          <p:nvPr/>
        </p:nvSpPr>
        <p:spPr>
          <a:xfrm>
            <a:off x="1095198" y="414337"/>
            <a:ext cx="4801314" cy="461665"/>
          </a:xfrm>
          <a:prstGeom prst="rect">
            <a:avLst/>
          </a:prstGeom>
          <a:noFill/>
        </p:spPr>
        <p:txBody>
          <a:bodyPr wrap="none" rtlCol="0">
            <a:spAutoFit/>
          </a:bodyPr>
          <a:lstStyle/>
          <a:p>
            <a:r>
              <a:rPr kumimoji="1" lang="zh-CN" altLang="en-US" sz="2400" dirty="0"/>
              <a:t>复杂场景下的涌现语言研究与验证</a:t>
            </a:r>
          </a:p>
        </p:txBody>
      </p:sp>
      <mc:AlternateContent xmlns:mc="http://schemas.openxmlformats.org/markup-compatibility/2006">
        <mc:Choice xmlns:a14="http://schemas.microsoft.com/office/drawing/2010/main" Requires="a14">
          <p:sp>
            <p:nvSpPr>
              <p:cNvPr id="3" name="文本框 2">
                <a:extLst>
                  <a:ext uri="{FF2B5EF4-FFF2-40B4-BE49-F238E27FC236}">
                    <a16:creationId xmlns:a16="http://schemas.microsoft.com/office/drawing/2014/main" id="{0E12B006-F8C0-EF54-7CA8-929670BCCBC8}"/>
                  </a:ext>
                </a:extLst>
              </p:cNvPr>
              <p:cNvSpPr txBox="1"/>
              <p:nvPr/>
            </p:nvSpPr>
            <p:spPr>
              <a:xfrm>
                <a:off x="620712" y="1158735"/>
                <a:ext cx="9881231" cy="4877554"/>
              </a:xfrm>
              <a:prstGeom prst="rect">
                <a:avLst/>
              </a:prstGeom>
              <a:noFill/>
            </p:spPr>
            <p:txBody>
              <a:bodyPr wrap="none" rtlCol="0">
                <a:spAutoFit/>
              </a:bodyPr>
              <a:lstStyle/>
              <a:p>
                <a:pPr marL="342900" indent="-342900">
                  <a:buFont typeface="+mj-lt"/>
                  <a:buAutoNum type="arabicPeriod"/>
                </a:pPr>
                <a:r>
                  <a:rPr kumimoji="1" lang="zh-CN" altLang="en-US" dirty="0"/>
                  <a:t>阶段一：分别在定位和移动两个子任务上进行训练。</a:t>
                </a:r>
                <a:endParaRPr kumimoji="1" lang="en-US" altLang="zh-CN" dirty="0"/>
              </a:p>
              <a:p>
                <a:pPr marL="800100" lvl="1" indent="-342900">
                  <a:buFont typeface="+mj-lt"/>
                  <a:buAutoNum type="arabicPeriod"/>
                </a:pPr>
                <a:r>
                  <a:rPr kumimoji="1" lang="zh-CN" altLang="en-US" dirty="0">
                    <a:solidFill>
                      <a:schemeClr val="bg1">
                        <a:lumMod val="65000"/>
                      </a:schemeClr>
                    </a:solidFill>
                  </a:rPr>
                  <a:t>定位任务</a:t>
                </a:r>
                <a:endParaRPr kumimoji="1" lang="en-US" altLang="zh-CN" dirty="0">
                  <a:solidFill>
                    <a:schemeClr val="bg1">
                      <a:lumMod val="65000"/>
                    </a:schemeClr>
                  </a:solidFill>
                </a:endParaRPr>
              </a:p>
              <a:p>
                <a:pPr marL="800100" lvl="1" indent="-342900">
                  <a:buFont typeface="+mj-lt"/>
                  <a:buAutoNum type="arabicPeriod"/>
                </a:pPr>
                <a:r>
                  <a:rPr kumimoji="1" lang="zh-CN" altLang="en-US" dirty="0"/>
                  <a:t>移动任务：</a:t>
                </a:r>
                <a:endParaRPr kumimoji="1" lang="en-US" altLang="zh-CN" dirty="0"/>
              </a:p>
              <a:p>
                <a:pPr marL="1257300" lvl="2" indent="-342900">
                  <a:buFont typeface="+mj-lt"/>
                  <a:buAutoNum type="arabicPeriod"/>
                </a:pPr>
                <a:r>
                  <a:rPr kumimoji="1" lang="zh-CN" altLang="en-US" dirty="0"/>
                  <a:t>包含智能体</a:t>
                </a:r>
                <a:r>
                  <a:rPr kumimoji="1" lang="en-US" altLang="zh-CN" dirty="0"/>
                  <a:t>Tourist</a:t>
                </a:r>
                <a:r>
                  <a:rPr kumimoji="1" lang="zh-CN" altLang="en-US" dirty="0"/>
                  <a:t>和</a:t>
                </a:r>
                <a:r>
                  <a:rPr kumimoji="1" lang="en-US" altLang="zh-CN" dirty="0"/>
                  <a:t>Guide</a:t>
                </a:r>
                <a:r>
                  <a:rPr kumimoji="1" lang="zh-CN" altLang="en-US" dirty="0"/>
                  <a:t>以及环境。</a:t>
                </a:r>
                <a:endParaRPr kumimoji="1" lang="en-US" altLang="zh-CN" dirty="0"/>
              </a:p>
              <a:p>
                <a:pPr marL="1257300" lvl="2" indent="-342900">
                  <a:buFont typeface="+mj-lt"/>
                  <a:buAutoNum type="arabicPeriod"/>
                </a:pPr>
                <a:r>
                  <a:rPr kumimoji="1" lang="en-US" altLang="zh-CN" dirty="0"/>
                  <a:t>Tourist</a:t>
                </a:r>
                <a:r>
                  <a:rPr kumimoji="1" lang="zh-CN" altLang="en-US" dirty="0"/>
                  <a:t>：</a:t>
                </a:r>
                <a:endParaRPr kumimoji="1" lang="en-US" altLang="zh-CN" dirty="0"/>
              </a:p>
              <a:p>
                <a:pPr marL="1714500" lvl="3" indent="-342900">
                  <a:buFont typeface="+mj-lt"/>
                  <a:buAutoNum type="arabicPeriod"/>
                </a:pPr>
                <a:r>
                  <a:rPr kumimoji="1" lang="zh-CN" altLang="en-US" dirty="0"/>
                  <a:t>环境动作：</a:t>
                </a:r>
                <a:r>
                  <a:rPr kumimoji="1" lang="en-US" altLang="zh-CN" b="0" dirty="0"/>
                  <a:t> </a:t>
                </a:r>
                <a14:m>
                  <m:oMath xmlns:m="http://schemas.openxmlformats.org/officeDocument/2006/math">
                    <m:r>
                      <a:rPr kumimoji="1" lang="en-US" altLang="zh-CN" b="0" i="1" smtClean="0">
                        <a:latin typeface="Cambria Math" panose="02040503050406030204" pitchFamily="18" charset="0"/>
                      </a:rPr>
                      <m:t>𝑝𝑟𝑒</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𝑑</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𝐺</m:t>
                        </m:r>
                      </m:sup>
                    </m:sSubSup>
                  </m:oMath>
                </a14:m>
                <a:r>
                  <a:rPr kumimoji="1" lang="en-US" altLang="zh-CN" dirty="0"/>
                  <a:t> Guide</a:t>
                </a:r>
                <a:r>
                  <a:rPr kumimoji="1" lang="zh-CN" altLang="en-US" dirty="0"/>
                  <a:t>对于</a:t>
                </a:r>
                <a:r>
                  <a:rPr kumimoji="1" lang="en-US" altLang="zh-CN" dirty="0"/>
                  <a:t>Tourist</a:t>
                </a:r>
                <a:r>
                  <a:rPr kumimoji="1" lang="zh-CN" altLang="en-US" dirty="0"/>
                  <a:t>位置的预测。</a:t>
                </a:r>
                <a:endParaRPr kumimoji="1" lang="en-US" altLang="zh-CN" dirty="0"/>
              </a:p>
              <a:p>
                <a:pPr marL="1714500" lvl="3" indent="-342900">
                  <a:buFont typeface="+mj-lt"/>
                  <a:buAutoNum type="arabicPeriod"/>
                </a:pPr>
                <a:r>
                  <a:rPr kumimoji="1" lang="zh-CN" altLang="en-US" dirty="0"/>
                  <a:t>语言动作：</a:t>
                </a:r>
                <a:r>
                  <a:rPr kumimoji="1" lang="en-US" altLang="zh-CN" b="0" dirty="0"/>
                  <a:t> </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m:t>
                    </m:r>
                    <m:d>
                      <m:dPr>
                        <m:begChr m:val="⟨"/>
                        <m:endChr m:val="⟩"/>
                        <m:ctrlPr>
                          <a:rPr kumimoji="1" lang="en-US" altLang="zh-CN" b="0" i="1" smtClean="0">
                            <a:latin typeface="Cambria Math" panose="02040503050406030204" pitchFamily="18" charset="0"/>
                          </a:rPr>
                        </m:ctrlPr>
                      </m:dPr>
                      <m:e>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𝑇</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𝐿</m:t>
                                </m:r>
                              </m:e>
                              <m:sup>
                                <m:r>
                                  <a:rPr kumimoji="1" lang="en-US" altLang="zh-CN" b="0" i="1" smtClean="0">
                                    <a:latin typeface="Cambria Math" panose="02040503050406030204" pitchFamily="18" charset="0"/>
                                  </a:rPr>
                                  <m:t>𝑢</m:t>
                                </m:r>
                              </m:sup>
                            </m:sSup>
                          </m:sub>
                          <m:sup>
                            <m:r>
                              <a:rPr kumimoji="1" lang="en-US" altLang="zh-CN" b="0" i="1" smtClean="0">
                                <a:latin typeface="Cambria Math" panose="02040503050406030204" pitchFamily="18" charset="0"/>
                              </a:rPr>
                              <m:t>𝑇</m:t>
                            </m:r>
                          </m:sup>
                        </m:sSubSup>
                      </m:e>
                    </m:d>
                  </m:oMath>
                </a14:m>
                <a:endParaRPr kumimoji="1" lang="en-US" altLang="zh-CN" dirty="0"/>
              </a:p>
              <a:p>
                <a:pPr marL="1257300" lvl="2" indent="-342900">
                  <a:buFont typeface="+mj-lt"/>
                  <a:buAutoNum type="arabicPeriod"/>
                </a:pPr>
                <a:r>
                  <a:rPr kumimoji="1" lang="en-US" altLang="zh-CN" dirty="0"/>
                  <a:t>Guide</a:t>
                </a:r>
                <a:r>
                  <a:rPr kumimoji="1" lang="zh-CN" altLang="en-US" dirty="0"/>
                  <a:t>：</a:t>
                </a:r>
                <a:endParaRPr kumimoji="1" lang="en-US" altLang="zh-CN" dirty="0"/>
              </a:p>
              <a:p>
                <a:pPr marL="1714500" lvl="3" indent="-342900">
                  <a:buFont typeface="+mj-lt"/>
                  <a:buAutoNum type="arabicPeriod"/>
                </a:pPr>
                <a:r>
                  <a:rPr kumimoji="1" lang="zh-CN" altLang="en-US" dirty="0"/>
                  <a:t>语言动作：</a:t>
                </a:r>
                <a14:m>
                  <m:oMath xmlns:m="http://schemas.openxmlformats.org/officeDocument/2006/math">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𝑈</m:t>
                        </m:r>
                      </m:e>
                      <m:sub>
                        <m:r>
                          <a:rPr kumimoji="1" lang="en-US" altLang="zh-CN" b="0" i="1" smtClean="0">
                            <a:latin typeface="Cambria Math" panose="02040503050406030204" pitchFamily="18" charset="0"/>
                          </a:rPr>
                          <m:t>𝑡</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1</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r>
                          <a:rPr kumimoji="1" lang="en-US" altLang="zh-CN" b="0" i="1" smtClean="0">
                            <a:latin typeface="Cambria Math" panose="02040503050406030204" pitchFamily="18" charset="0"/>
                          </a:rPr>
                          <m:t>2</m:t>
                        </m:r>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 </m:t>
                    </m:r>
                    <m:sSubSup>
                      <m:sSubSupPr>
                        <m:ctrlPr>
                          <a:rPr kumimoji="1" lang="en-US" altLang="zh-CN" b="0" i="1" smtClean="0">
                            <a:latin typeface="Cambria Math" panose="02040503050406030204" pitchFamily="18" charset="0"/>
                          </a:rPr>
                        </m:ctrlPr>
                      </m:sSubSupPr>
                      <m:e>
                        <m:r>
                          <a:rPr kumimoji="1" lang="en-US" altLang="zh-CN" b="0" i="1" smtClean="0">
                            <a:latin typeface="Cambria Math" panose="02040503050406030204" pitchFamily="18" charset="0"/>
                          </a:rPr>
                          <m:t>𝑢</m:t>
                        </m:r>
                      </m:e>
                      <m:sub>
                        <m:sSup>
                          <m:sSupPr>
                            <m:ctrlPr>
                              <a:rPr kumimoji="1" lang="en-US" altLang="zh-CN" b="0" i="1" smtClean="0">
                                <a:latin typeface="Cambria Math" panose="02040503050406030204" pitchFamily="18" charset="0"/>
                              </a:rPr>
                            </m:ctrlPr>
                          </m:sSupPr>
                          <m:e>
                            <m:r>
                              <a:rPr kumimoji="1" lang="en-US" altLang="zh-CN" b="0" i="1" smtClean="0">
                                <a:latin typeface="Cambria Math" panose="02040503050406030204" pitchFamily="18" charset="0"/>
                              </a:rPr>
                              <m:t>𝐿</m:t>
                            </m:r>
                          </m:e>
                          <m:sup>
                            <m:r>
                              <a:rPr kumimoji="1" lang="en-US" altLang="zh-CN" b="0" i="1" smtClean="0">
                                <a:latin typeface="Cambria Math" panose="02040503050406030204" pitchFamily="18" charset="0"/>
                              </a:rPr>
                              <m:t>𝑢</m:t>
                            </m:r>
                          </m:sup>
                        </m:sSup>
                      </m:sub>
                      <m:sup>
                        <m:r>
                          <a:rPr kumimoji="1" lang="en-US" altLang="zh-CN" b="0" i="1" smtClean="0">
                            <a:latin typeface="Cambria Math" panose="02040503050406030204" pitchFamily="18" charset="0"/>
                          </a:rPr>
                          <m:t>𝐺</m:t>
                        </m:r>
                      </m:sup>
                    </m:sSubSup>
                    <m:r>
                      <a:rPr kumimoji="1" lang="en-US" altLang="zh-CN" b="0" i="1" smtClean="0">
                        <a:latin typeface="Cambria Math" panose="02040503050406030204" pitchFamily="18" charset="0"/>
                      </a:rPr>
                      <m:t>⟩</m:t>
                    </m:r>
                  </m:oMath>
                </a14:m>
                <a:endParaRPr kumimoji="1" lang="en-US" altLang="zh-CN" dirty="0"/>
              </a:p>
              <a:p>
                <a:pPr marL="1257300" lvl="2" indent="-342900">
                  <a:buFont typeface="+mj-lt"/>
                  <a:buAutoNum type="arabicPeriod"/>
                </a:pPr>
                <a:r>
                  <a:rPr kumimoji="1" lang="zh-CN" altLang="en-US" dirty="0"/>
                  <a:t>在</a:t>
                </a:r>
                <a:r>
                  <a:rPr kumimoji="1" lang="en-US" altLang="zh-CN" dirty="0"/>
                  <a:t>Guide</a:t>
                </a:r>
                <a:r>
                  <a:rPr kumimoji="1" lang="zh-CN" altLang="en-US" dirty="0"/>
                  <a:t>已知</a:t>
                </a:r>
                <a:r>
                  <a:rPr kumimoji="1" lang="en-US" altLang="zh-CN" dirty="0"/>
                  <a:t>Tourist</a:t>
                </a:r>
                <a:r>
                  <a:rPr kumimoji="1" lang="zh-CN" altLang="en-US" dirty="0"/>
                  <a:t>位置的情况下，与</a:t>
                </a:r>
                <a:r>
                  <a:rPr kumimoji="1" lang="en-US" altLang="zh-CN" dirty="0"/>
                  <a:t>Tourist</a:t>
                </a:r>
                <a:r>
                  <a:rPr kumimoji="1" lang="zh-CN" altLang="en-US" dirty="0"/>
                  <a:t>对话引导</a:t>
                </a:r>
                <a:r>
                  <a:rPr kumimoji="1" lang="en-US" altLang="zh-CN" dirty="0"/>
                  <a:t>Tourist</a:t>
                </a:r>
                <a:r>
                  <a:rPr kumimoji="1" lang="zh-CN" altLang="en-US" dirty="0"/>
                  <a:t>尽快到达目标位置。</a:t>
                </a:r>
                <a:endParaRPr kumimoji="1" lang="en-US" altLang="zh-CN" dirty="0"/>
              </a:p>
              <a:p>
                <a:pPr marL="1257300" lvl="2" indent="-342900">
                  <a:buFont typeface="+mj-lt"/>
                  <a:buAutoNum type="arabicPeriod"/>
                </a:pPr>
                <a:r>
                  <a:rPr kumimoji="1" lang="zh-CN" altLang="en-US" dirty="0"/>
                  <a:t>目标函数：</a:t>
                </a:r>
                <a:endParaRPr kumimoji="1" lang="en-US" altLang="zh-CN" dirty="0"/>
              </a:p>
              <a:p>
                <a:pPr lvl="2"/>
                <a:endParaRPr kumimoji="1" lang="en-US" altLang="zh-CN" dirty="0"/>
              </a:p>
              <a:p>
                <a:pPr lvl="2"/>
                <a:endParaRPr kumimoji="1" lang="en-US" altLang="zh-CN" dirty="0"/>
              </a:p>
              <a:p>
                <a:pPr lvl="2"/>
                <a:endParaRPr kumimoji="1" lang="en-US" altLang="zh-CN" dirty="0"/>
              </a:p>
              <a:p>
                <a:pPr lvl="2"/>
                <a:endParaRPr kumimoji="1" lang="en-US" altLang="zh-CN" dirty="0"/>
              </a:p>
              <a:p>
                <a:pPr marL="342900" indent="-342900">
                  <a:buFont typeface="+mj-lt"/>
                  <a:buAutoNum type="arabicPeriod"/>
                </a:pPr>
                <a:r>
                  <a:rPr kumimoji="1" lang="zh-CN" altLang="en-US" dirty="0">
                    <a:solidFill>
                      <a:schemeClr val="bg1">
                        <a:lumMod val="65000"/>
                      </a:schemeClr>
                    </a:solidFill>
                  </a:rPr>
                  <a:t>阶段二：完整的导航任务上训练。</a:t>
                </a:r>
                <a:endParaRPr kumimoji="1" lang="en-US" altLang="zh-CN" dirty="0"/>
              </a:p>
              <a:p>
                <a:pPr lvl="2"/>
                <a:endParaRPr kumimoji="1" lang="en-US" altLang="zh-CN" dirty="0"/>
              </a:p>
            </p:txBody>
          </p:sp>
        </mc:Choice>
        <mc:Fallback>
          <p:sp>
            <p:nvSpPr>
              <p:cNvPr id="3" name="文本框 2">
                <a:extLst>
                  <a:ext uri="{FF2B5EF4-FFF2-40B4-BE49-F238E27FC236}">
                    <a16:creationId xmlns:a16="http://schemas.microsoft.com/office/drawing/2014/main" id="{0E12B006-F8C0-EF54-7CA8-929670BCCBC8}"/>
                  </a:ext>
                </a:extLst>
              </p:cNvPr>
              <p:cNvSpPr txBox="1">
                <a:spLocks noRot="1" noChangeAspect="1" noMove="1" noResize="1" noEditPoints="1" noAdjustHandles="1" noChangeArrowheads="1" noChangeShapeType="1" noTextEdit="1"/>
              </p:cNvSpPr>
              <p:nvPr/>
            </p:nvSpPr>
            <p:spPr>
              <a:xfrm>
                <a:off x="620712" y="1158735"/>
                <a:ext cx="9881231" cy="4877554"/>
              </a:xfrm>
              <a:prstGeom prst="rect">
                <a:avLst/>
              </a:prstGeom>
              <a:blipFill>
                <a:blip r:embed="rId3"/>
                <a:stretch>
                  <a:fillRect l="-256" t="-51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AC000C52-9085-ADAA-68F1-8DB1AADF234B}"/>
                  </a:ext>
                </a:extLst>
              </p:cNvPr>
              <p:cNvSpPr txBox="1"/>
              <p:nvPr/>
            </p:nvSpPr>
            <p:spPr>
              <a:xfrm>
                <a:off x="2351315" y="4417621"/>
                <a:ext cx="7261732" cy="76450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kumimoji="1" lang="zh-CN" altLang="en-US" i="1" smtClean="0">
                          <a:latin typeface="Cambria Math" panose="02040503050406030204" pitchFamily="18" charset="0"/>
                        </a:rPr>
                        <m:t>∇</m:t>
                      </m:r>
                      <m:sSub>
                        <m:sSubPr>
                          <m:ctrlPr>
                            <a:rPr kumimoji="1" lang="en-US" altLang="zh-CN" b="0" i="1" smtClean="0">
                              <a:latin typeface="Cambria Math" panose="02040503050406030204" pitchFamily="18" charset="0"/>
                              <a:ea typeface="Cambria Math" panose="02040503050406030204" pitchFamily="18" charset="0"/>
                            </a:rPr>
                          </m:ctrlPr>
                        </m:sSubPr>
                        <m:e>
                          <m:r>
                            <a:rPr kumimoji="1" lang="en-US" altLang="zh-CN" i="1" smtClean="0">
                              <a:latin typeface="Cambria Math" panose="02040503050406030204" pitchFamily="18" charset="0"/>
                              <a:ea typeface="Cambria Math" panose="02040503050406030204" pitchFamily="18" charset="0"/>
                            </a:rPr>
                            <m:t>ℒ</m:t>
                          </m:r>
                        </m:e>
                        <m:sub>
                          <m:r>
                            <a:rPr kumimoji="1" lang="en-US" altLang="zh-CN" b="0" i="1" smtClean="0">
                              <a:latin typeface="Cambria Math" panose="02040503050406030204" pitchFamily="18" charset="0"/>
                              <a:ea typeface="Cambria Math" panose="02040503050406030204" pitchFamily="18" charset="0"/>
                            </a:rPr>
                            <m:t>𝑚𝑜𝑣𝑒</m:t>
                          </m:r>
                        </m:sub>
                      </m:sSub>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𝐸</m:t>
                      </m:r>
                      <m:r>
                        <a:rPr kumimoji="1" lang="en-US" altLang="zh-CN" b="0" i="1" smtClean="0">
                          <a:latin typeface="Cambria Math" panose="02040503050406030204" pitchFamily="18" charset="0"/>
                          <a:ea typeface="Cambria Math" panose="02040503050406030204" pitchFamily="18" charset="0"/>
                        </a:rPr>
                        <m:t>[</m:t>
                      </m:r>
                      <m:f>
                        <m:fPr>
                          <m:ctrlPr>
                            <a:rPr kumimoji="1" lang="en-US" altLang="zh-CN" b="0" i="1" smtClean="0">
                              <a:latin typeface="Cambria Math" panose="02040503050406030204" pitchFamily="18" charset="0"/>
                              <a:ea typeface="Cambria Math" panose="02040503050406030204" pitchFamily="18" charset="0"/>
                            </a:rPr>
                          </m:ctrlPr>
                        </m:fPr>
                        <m:num>
                          <m:r>
                            <a:rPr kumimoji="1" lang="en-US" altLang="zh-CN" b="0" i="1" smtClean="0">
                              <a:latin typeface="Cambria Math" panose="02040503050406030204" pitchFamily="18" charset="0"/>
                              <a:ea typeface="Cambria Math" panose="02040503050406030204" pitchFamily="18" charset="0"/>
                            </a:rPr>
                            <m:t>1</m:t>
                          </m:r>
                        </m:num>
                        <m:den>
                          <m:sSup>
                            <m:sSupPr>
                              <m:ctrlPr>
                                <a:rPr kumimoji="1" lang="en-US" altLang="zh-CN" b="0" i="1" smtClean="0">
                                  <a:latin typeface="Cambria Math" panose="02040503050406030204" pitchFamily="18" charset="0"/>
                                  <a:ea typeface="Cambria Math" panose="02040503050406030204" pitchFamily="18" charset="0"/>
                                </a:rPr>
                              </m:ctrlPr>
                            </m:sSupPr>
                            <m:e>
                              <m:r>
                                <a:rPr kumimoji="1" lang="en-US" altLang="zh-CN" b="0" i="1" smtClean="0">
                                  <a:latin typeface="Cambria Math" panose="02040503050406030204" pitchFamily="18" charset="0"/>
                                  <a:ea typeface="Cambria Math" panose="02040503050406030204" pitchFamily="18" charset="0"/>
                                </a:rPr>
                                <m:t>𝐿</m:t>
                              </m:r>
                            </m:e>
                            <m:sup>
                              <m:r>
                                <a:rPr kumimoji="1" lang="en-US" altLang="zh-CN" b="0" i="1" smtClean="0">
                                  <a:latin typeface="Cambria Math" panose="02040503050406030204" pitchFamily="18" charset="0"/>
                                  <a:ea typeface="Cambria Math" panose="02040503050406030204" pitchFamily="18" charset="0"/>
                                </a:rPr>
                                <m:t>𝑑</m:t>
                              </m:r>
                            </m:sup>
                          </m:sSup>
                        </m:den>
                      </m:f>
                      <m:nary>
                        <m:naryPr>
                          <m:chr m:val="∑"/>
                          <m:supHide m:val="on"/>
                          <m:ctrlPr>
                            <a:rPr kumimoji="1" lang="en-US" altLang="zh-CN" b="0" i="1" smtClean="0">
                              <a:latin typeface="Cambria Math" panose="02040503050406030204" pitchFamily="18" charset="0"/>
                              <a:ea typeface="Cambria Math" panose="02040503050406030204" pitchFamily="18" charset="0"/>
                            </a:rPr>
                          </m:ctrlPr>
                        </m:naryPr>
                        <m:sub>
                          <m:r>
                            <a:rPr kumimoji="1" lang="en-US" altLang="zh-CN" b="0" i="1" smtClean="0">
                              <a:latin typeface="Cambria Math" panose="02040503050406030204" pitchFamily="18" charset="0"/>
                              <a:ea typeface="Cambria Math" panose="02040503050406030204" pitchFamily="18" charset="0"/>
                            </a:rPr>
                            <m:t>𝑡</m:t>
                          </m:r>
                        </m:sub>
                        <m:sup/>
                        <m:e>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𝑚𝑜𝑣𝑒</m:t>
                              </m:r>
                            </m:sub>
                            <m:sup>
                              <m:r>
                                <a:rPr kumimoji="1" lang="en-US" altLang="zh-CN" b="0" i="1" smtClean="0">
                                  <a:latin typeface="Cambria Math" panose="02040503050406030204" pitchFamily="18" charset="0"/>
                                  <a:ea typeface="Cambria Math" panose="02040503050406030204" pitchFamily="18" charset="0"/>
                                </a:rPr>
                                <m:t>𝑡</m:t>
                              </m:r>
                              <m:r>
                                <a:rPr kumimoji="1" lang="en-US" altLang="zh-CN" b="0" i="1" smtClean="0">
                                  <a:latin typeface="Cambria Math" panose="02040503050406030204" pitchFamily="18" charset="0"/>
                                  <a:ea typeface="Cambria Math" panose="02040503050406030204" pitchFamily="18" charset="0"/>
                                </a:rPr>
                                <m:t>+1</m:t>
                              </m:r>
                            </m:sup>
                          </m:sSubSup>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m:t>
                              </m:r>
                            </m:e>
                          </m:d>
                          <m:r>
                            <m:rPr>
                              <m:sty m:val="p"/>
                            </m:rPr>
                            <a:rPr kumimoji="1" lang="en-US" altLang="zh-CN" b="0" i="1" smtClean="0">
                              <a:latin typeface="Cambria Math" panose="02040503050406030204" pitchFamily="18" charset="0"/>
                              <a:ea typeface="Cambria Math" panose="02040503050406030204" pitchFamily="18" charset="0"/>
                            </a:rPr>
                            <m:t>∇</m:t>
                          </m:r>
                          <m:func>
                            <m:funcPr>
                              <m:ctrlPr>
                                <a:rPr kumimoji="1" lang="en-US" altLang="zh-CN"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log</m:t>
                              </m:r>
                            </m:fName>
                            <m:e>
                              <m:d>
                                <m:dPr>
                                  <m:ctrlPr>
                                    <a:rPr kumimoji="1" lang="en-US" altLang="zh-CN" b="0" i="1" smtClean="0">
                                      <a:latin typeface="Cambria Math" panose="02040503050406030204" pitchFamily="18" charset="0"/>
                                      <a:ea typeface="Cambria Math" panose="02040503050406030204" pitchFamily="18" charset="0"/>
                                    </a:rPr>
                                  </m:ctrlPr>
                                </m:dPr>
                                <m:e>
                                  <m:r>
                                    <a:rPr kumimoji="1" lang="en-US" altLang="zh-CN" b="0" i="1" smtClean="0">
                                      <a:latin typeface="Cambria Math" panose="02040503050406030204" pitchFamily="18" charset="0"/>
                                      <a:ea typeface="Cambria Math" panose="02040503050406030204" pitchFamily="18" charset="0"/>
                                    </a:rPr>
                                    <m:t>𝜋</m:t>
                                  </m:r>
                                  <m:d>
                                    <m:dPr>
                                      <m:ctrlPr>
                                        <a:rPr kumimoji="1" lang="en-US" altLang="zh-CN" b="0" i="1" smtClean="0">
                                          <a:latin typeface="Cambria Math" panose="02040503050406030204" pitchFamily="18" charset="0"/>
                                          <a:ea typeface="Cambria Math" panose="02040503050406030204" pitchFamily="18" charset="0"/>
                                        </a:rPr>
                                      </m:ctrlPr>
                                    </m:dPr>
                                    <m:e>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𝑈</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𝐺</m:t>
                                          </m:r>
                                        </m:sup>
                                      </m:sSubSup>
                                    </m:e>
                                    <m:e>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𝑆</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𝐺</m:t>
                                          </m:r>
                                        </m:sup>
                                      </m:sSubSup>
                                    </m:e>
                                  </m:d>
                                </m:e>
                              </m:d>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𝑅</m:t>
                                  </m:r>
                                </m:e>
                                <m:sub>
                                  <m:r>
                                    <a:rPr kumimoji="1" lang="en-US" altLang="zh-CN" b="0" i="1" smtClean="0">
                                      <a:latin typeface="Cambria Math" panose="02040503050406030204" pitchFamily="18" charset="0"/>
                                      <a:ea typeface="Cambria Math" panose="02040503050406030204" pitchFamily="18" charset="0"/>
                                    </a:rPr>
                                    <m:t>𝑚𝑜𝑣𝑒</m:t>
                                  </m:r>
                                </m:sub>
                                <m:sup>
                                  <m:r>
                                    <a:rPr kumimoji="1" lang="en-US" altLang="zh-CN" b="0" i="1" smtClean="0">
                                      <a:latin typeface="Cambria Math" panose="02040503050406030204" pitchFamily="18" charset="0"/>
                                      <a:ea typeface="Cambria Math" panose="02040503050406030204" pitchFamily="18" charset="0"/>
                                    </a:rPr>
                                    <m:t>𝑡</m:t>
                                  </m:r>
                                  <m:r>
                                    <a:rPr kumimoji="1" lang="en-US" altLang="zh-CN" b="0" i="1" smtClean="0">
                                      <a:latin typeface="Cambria Math" panose="02040503050406030204" pitchFamily="18" charset="0"/>
                                      <a:ea typeface="Cambria Math" panose="02040503050406030204" pitchFamily="18" charset="0"/>
                                    </a:rPr>
                                    <m:t>+1</m:t>
                                  </m:r>
                                </m:sup>
                              </m:sSubSup>
                              <m:r>
                                <m:rPr>
                                  <m:sty m:val="p"/>
                                </m:rPr>
                                <a:rPr kumimoji="1" lang="en-US" altLang="zh-CN" i="1">
                                  <a:latin typeface="Cambria Math" panose="02040503050406030204" pitchFamily="18" charset="0"/>
                                  <a:ea typeface="Cambria Math" panose="02040503050406030204" pitchFamily="18" charset="0"/>
                                </a:rPr>
                                <m:t>∇</m:t>
                              </m:r>
                              <m:func>
                                <m:funcPr>
                                  <m:ctrlPr>
                                    <a:rPr kumimoji="1" lang="en-US" altLang="zh-CN" b="0" i="1" smtClean="0">
                                      <a:latin typeface="Cambria Math" panose="02040503050406030204" pitchFamily="18" charset="0"/>
                                      <a:ea typeface="Cambria Math" panose="02040503050406030204" pitchFamily="18" charset="0"/>
                                    </a:rPr>
                                  </m:ctrlPr>
                                </m:funcPr>
                                <m:fName>
                                  <m:r>
                                    <m:rPr>
                                      <m:sty m:val="p"/>
                                    </m:rPr>
                                    <a:rPr kumimoji="1" lang="en-US" altLang="zh-CN" b="0" i="0" smtClean="0">
                                      <a:latin typeface="Cambria Math" panose="02040503050406030204" pitchFamily="18" charset="0"/>
                                      <a:ea typeface="Cambria Math" panose="02040503050406030204" pitchFamily="18" charset="0"/>
                                    </a:rPr>
                                    <m:t>log</m:t>
                                  </m:r>
                                </m:fName>
                                <m:e>
                                  <m:r>
                                    <a:rPr kumimoji="1" lang="en-US" altLang="zh-CN" b="0" i="1" smtClean="0">
                                      <a:latin typeface="Cambria Math" panose="02040503050406030204" pitchFamily="18" charset="0"/>
                                      <a:ea typeface="Cambria Math" panose="02040503050406030204" pitchFamily="18" charset="0"/>
                                    </a:rPr>
                                    <m:t>(</m:t>
                                  </m:r>
                                  <m:r>
                                    <a:rPr kumimoji="1" lang="en-US" altLang="zh-CN" b="0" i="1" smtClean="0">
                                      <a:latin typeface="Cambria Math" panose="02040503050406030204" pitchFamily="18" charset="0"/>
                                      <a:ea typeface="Cambria Math" panose="02040503050406030204" pitchFamily="18" charset="0"/>
                                    </a:rPr>
                                    <m:t>𝜋</m:t>
                                  </m:r>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𝑈</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𝑇</m:t>
                                      </m:r>
                                    </m:sup>
                                  </m:sSubSup>
                                  <m:r>
                                    <a:rPr kumimoji="1" lang="en-US" altLang="zh-CN" b="0" i="1" smtClean="0">
                                      <a:latin typeface="Cambria Math" panose="02040503050406030204" pitchFamily="18" charset="0"/>
                                      <a:ea typeface="Cambria Math" panose="02040503050406030204" pitchFamily="18" charset="0"/>
                                    </a:rPr>
                                    <m:t>|</m:t>
                                  </m:r>
                                  <m:sSubSup>
                                    <m:sSubSupPr>
                                      <m:ctrlPr>
                                        <a:rPr kumimoji="1" lang="en-US" altLang="zh-CN" b="0" i="1" smtClean="0">
                                          <a:latin typeface="Cambria Math" panose="02040503050406030204" pitchFamily="18" charset="0"/>
                                          <a:ea typeface="Cambria Math" panose="02040503050406030204" pitchFamily="18" charset="0"/>
                                        </a:rPr>
                                      </m:ctrlPr>
                                    </m:sSubSupPr>
                                    <m:e>
                                      <m:r>
                                        <a:rPr kumimoji="1" lang="en-US" altLang="zh-CN" b="0" i="1" smtClean="0">
                                          <a:latin typeface="Cambria Math" panose="02040503050406030204" pitchFamily="18" charset="0"/>
                                          <a:ea typeface="Cambria Math" panose="02040503050406030204" pitchFamily="18" charset="0"/>
                                        </a:rPr>
                                        <m:t>𝑆</m:t>
                                      </m:r>
                                    </m:e>
                                    <m:sub>
                                      <m:r>
                                        <a:rPr kumimoji="1" lang="en-US" altLang="zh-CN" b="0" i="1" smtClean="0">
                                          <a:latin typeface="Cambria Math" panose="02040503050406030204" pitchFamily="18" charset="0"/>
                                          <a:ea typeface="Cambria Math" panose="02040503050406030204" pitchFamily="18" charset="0"/>
                                        </a:rPr>
                                        <m:t>𝑡</m:t>
                                      </m:r>
                                    </m:sub>
                                    <m:sup>
                                      <m:r>
                                        <a:rPr kumimoji="1" lang="en-US" altLang="zh-CN" b="0" i="1" smtClean="0">
                                          <a:latin typeface="Cambria Math" panose="02040503050406030204" pitchFamily="18" charset="0"/>
                                          <a:ea typeface="Cambria Math" panose="02040503050406030204" pitchFamily="18" charset="0"/>
                                        </a:rPr>
                                        <m:t>𝑇</m:t>
                                      </m:r>
                                    </m:sup>
                                  </m:sSubSup>
                                  <m:r>
                                    <a:rPr kumimoji="1" lang="en-US" altLang="zh-CN" b="0" i="1" smtClean="0">
                                      <a:latin typeface="Cambria Math" panose="02040503050406030204" pitchFamily="18" charset="0"/>
                                      <a:ea typeface="Cambria Math" panose="02040503050406030204" pitchFamily="18" charset="0"/>
                                    </a:rPr>
                                    <m:t>))</m:t>
                                  </m:r>
                                </m:e>
                              </m:func>
                            </m:e>
                          </m:func>
                        </m:e>
                      </m:nary>
                      <m:r>
                        <a:rPr kumimoji="1" lang="en-US" altLang="zh-CN" b="0" i="1" smtClean="0">
                          <a:latin typeface="Cambria Math" panose="02040503050406030204" pitchFamily="18" charset="0"/>
                          <a:ea typeface="Cambria Math" panose="02040503050406030204" pitchFamily="18" charset="0"/>
                        </a:rPr>
                        <m:t>]</m:t>
                      </m:r>
                    </m:oMath>
                  </m:oMathPara>
                </a14:m>
                <a:endParaRPr kumimoji="1" lang="zh-CN" altLang="en-US" dirty="0"/>
              </a:p>
            </p:txBody>
          </p:sp>
        </mc:Choice>
        <mc:Fallback xmlns="">
          <p:sp>
            <p:nvSpPr>
              <p:cNvPr id="5" name="文本框 4">
                <a:extLst>
                  <a:ext uri="{FF2B5EF4-FFF2-40B4-BE49-F238E27FC236}">
                    <a16:creationId xmlns:a16="http://schemas.microsoft.com/office/drawing/2014/main" id="{AC000C52-9085-ADAA-68F1-8DB1AADF234B}"/>
                  </a:ext>
                </a:extLst>
              </p:cNvPr>
              <p:cNvSpPr txBox="1">
                <a:spLocks noRot="1" noChangeAspect="1" noMove="1" noResize="1" noEditPoints="1" noAdjustHandles="1" noChangeArrowheads="1" noChangeShapeType="1" noTextEdit="1"/>
              </p:cNvSpPr>
              <p:nvPr/>
            </p:nvSpPr>
            <p:spPr>
              <a:xfrm>
                <a:off x="2351315" y="4417621"/>
                <a:ext cx="7261732" cy="764505"/>
              </a:xfrm>
              <a:prstGeom prst="rect">
                <a:avLst/>
              </a:prstGeom>
              <a:blipFill>
                <a:blip r:embed="rId4"/>
                <a:stretch>
                  <a:fillRect t="-122951" b="-168852"/>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F0D5F1D2-D16E-D6D5-7A23-D31E93E1C33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252921" y="1050965"/>
            <a:ext cx="4720252" cy="1564520"/>
          </a:xfrm>
          <a:prstGeom prst="rect">
            <a:avLst/>
          </a:prstGeom>
        </p:spPr>
      </p:pic>
      <p:sp>
        <p:nvSpPr>
          <p:cNvPr id="11" name="灯片编号占位符 10">
            <a:extLst>
              <a:ext uri="{FF2B5EF4-FFF2-40B4-BE49-F238E27FC236}">
                <a16:creationId xmlns:a16="http://schemas.microsoft.com/office/drawing/2014/main" id="{A0EDCB1F-A180-14D4-1B50-9E850CD80C73}"/>
              </a:ext>
            </a:extLst>
          </p:cNvPr>
          <p:cNvSpPr>
            <a:spLocks noGrp="1"/>
          </p:cNvSpPr>
          <p:nvPr>
            <p:ph type="sldNum" sz="quarter" idx="12"/>
          </p:nvPr>
        </p:nvSpPr>
        <p:spPr/>
        <p:txBody>
          <a:bodyPr/>
          <a:lstStyle/>
          <a:p>
            <a:fld id="{36CD7EB2-8BC9-43B5-9B4D-70093A545BDE}" type="slidenum">
              <a:rPr lang="zh-CN" altLang="en-US" smtClean="0"/>
              <a:t>30</a:t>
            </a:fld>
            <a:endParaRPr lang="zh-CN" altLang="en-US"/>
          </a:p>
        </p:txBody>
      </p:sp>
    </p:spTree>
    <p:extLst>
      <p:ext uri="{BB962C8B-B14F-4D97-AF65-F5344CB8AC3E}">
        <p14:creationId xmlns:p14="http://schemas.microsoft.com/office/powerpoint/2010/main" val="947715824"/>
      </p:ext>
    </p:extLst>
  </p:cSld>
  <p:clrMapOvr>
    <a:masterClrMapping/>
  </p:clrMapOvr>
  <mc:AlternateContent xmlns:mc="http://schemas.openxmlformats.org/markup-compatibility/2006">
    <mc:Choice xmlns:p14="http://schemas.microsoft.com/office/powerpoint/2010/main" Requires="p14">
      <p:transition spd="slow" p14:dur="2000" advTm="15310"/>
    </mc:Choice>
    <mc:Fallback>
      <p:transition spd="slow" advTm="15310"/>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3DFFBF3F-0795-C10D-9DB6-C6210325C3D0}"/>
              </a:ext>
            </a:extLst>
          </p:cNvPr>
          <p:cNvSpPr txBox="1"/>
          <p:nvPr/>
        </p:nvSpPr>
        <p:spPr>
          <a:xfrm>
            <a:off x="1095198" y="414337"/>
            <a:ext cx="5109091" cy="461665"/>
          </a:xfrm>
          <a:prstGeom prst="rect">
            <a:avLst/>
          </a:prstGeom>
          <a:noFill/>
        </p:spPr>
        <p:txBody>
          <a:bodyPr wrap="none" rtlCol="0">
            <a:spAutoFit/>
          </a:bodyPr>
          <a:lstStyle/>
          <a:p>
            <a:r>
              <a:rPr kumimoji="1" lang="zh-CN" altLang="en-US" sz="2400" dirty="0"/>
              <a:t>复杂场景下的涌现语言研究与验证：</a:t>
            </a:r>
          </a:p>
        </p:txBody>
      </p:sp>
      <p:sp>
        <p:nvSpPr>
          <p:cNvPr id="6" name="文本框 5">
            <a:extLst>
              <a:ext uri="{FF2B5EF4-FFF2-40B4-BE49-F238E27FC236}">
                <a16:creationId xmlns:a16="http://schemas.microsoft.com/office/drawing/2014/main" id="{D99F637A-F3E9-5487-354F-6AC99009884F}"/>
              </a:ext>
            </a:extLst>
          </p:cNvPr>
          <p:cNvSpPr txBox="1"/>
          <p:nvPr/>
        </p:nvSpPr>
        <p:spPr>
          <a:xfrm>
            <a:off x="1095198" y="414337"/>
            <a:ext cx="6340197" cy="461665"/>
          </a:xfrm>
          <a:prstGeom prst="rect">
            <a:avLst/>
          </a:prstGeom>
          <a:noFill/>
        </p:spPr>
        <p:txBody>
          <a:bodyPr wrap="none" rtlCol="0">
            <a:spAutoFit/>
          </a:bodyPr>
          <a:lstStyle/>
          <a:p>
            <a:r>
              <a:rPr kumimoji="1" lang="zh-CN" altLang="en-US" sz="2400" dirty="0"/>
              <a:t>复杂场景下的涌现语言研究与验证：模型结构</a:t>
            </a:r>
          </a:p>
        </p:txBody>
      </p:sp>
      <p:pic>
        <p:nvPicPr>
          <p:cNvPr id="3" name="图片 2" descr="图片包含 室内, 监控, 显示器&#10;&#10;描述已自动生成">
            <a:extLst>
              <a:ext uri="{FF2B5EF4-FFF2-40B4-BE49-F238E27FC236}">
                <a16:creationId xmlns:a16="http://schemas.microsoft.com/office/drawing/2014/main" id="{CB51B035-D763-711B-7F53-C566621BD2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4521" y="1290339"/>
            <a:ext cx="11378477" cy="4614202"/>
          </a:xfrm>
          <a:prstGeom prst="rect">
            <a:avLst/>
          </a:prstGeom>
        </p:spPr>
      </p:pic>
      <p:sp>
        <p:nvSpPr>
          <p:cNvPr id="18" name="灯片编号占位符 17">
            <a:extLst>
              <a:ext uri="{FF2B5EF4-FFF2-40B4-BE49-F238E27FC236}">
                <a16:creationId xmlns:a16="http://schemas.microsoft.com/office/drawing/2014/main" id="{F0B1C3DC-BD98-6FBF-15A7-55FC9BA11955}"/>
              </a:ext>
            </a:extLst>
          </p:cNvPr>
          <p:cNvSpPr>
            <a:spLocks noGrp="1"/>
          </p:cNvSpPr>
          <p:nvPr>
            <p:ph type="sldNum" sz="quarter" idx="12"/>
          </p:nvPr>
        </p:nvSpPr>
        <p:spPr/>
        <p:txBody>
          <a:bodyPr/>
          <a:lstStyle/>
          <a:p>
            <a:fld id="{36CD7EB2-8BC9-43B5-9B4D-70093A545BDE}" type="slidenum">
              <a:rPr lang="zh-CN" altLang="en-US" smtClean="0"/>
              <a:t>31</a:t>
            </a:fld>
            <a:endParaRPr lang="zh-CN" altLang="en-US"/>
          </a:p>
        </p:txBody>
      </p:sp>
    </p:spTree>
    <p:extLst>
      <p:ext uri="{BB962C8B-B14F-4D97-AF65-F5344CB8AC3E}">
        <p14:creationId xmlns:p14="http://schemas.microsoft.com/office/powerpoint/2010/main" val="2647027362"/>
      </p:ext>
    </p:extLst>
  </p:cSld>
  <p:clrMapOvr>
    <a:masterClrMapping/>
  </p:clrMapOvr>
  <mc:AlternateContent xmlns:mc="http://schemas.openxmlformats.org/markup-compatibility/2006">
    <mc:Choice xmlns:p14="http://schemas.microsoft.com/office/powerpoint/2010/main" Requires="p14">
      <p:transition spd="slow" p14:dur="2000" advTm="68527"/>
    </mc:Choice>
    <mc:Fallback>
      <p:transition spd="slow" advTm="68527"/>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5786419E-7A1D-520A-295E-B96209F3DDC6}"/>
              </a:ext>
            </a:extLst>
          </p:cNvPr>
          <p:cNvSpPr txBox="1"/>
          <p:nvPr/>
        </p:nvSpPr>
        <p:spPr>
          <a:xfrm>
            <a:off x="1095198" y="414337"/>
            <a:ext cx="6340197" cy="461665"/>
          </a:xfrm>
          <a:prstGeom prst="rect">
            <a:avLst/>
          </a:prstGeom>
          <a:noFill/>
        </p:spPr>
        <p:txBody>
          <a:bodyPr wrap="none" rtlCol="0">
            <a:spAutoFit/>
          </a:bodyPr>
          <a:lstStyle/>
          <a:p>
            <a:r>
              <a:rPr kumimoji="1" lang="zh-CN" altLang="en-US" sz="2400" dirty="0"/>
              <a:t>复杂场景下的涌现语言研究与验证：实验设置</a:t>
            </a:r>
          </a:p>
        </p:txBody>
      </p:sp>
      <mc:AlternateContent xmlns:mc="http://schemas.openxmlformats.org/markup-compatibility/2006" xmlns:a14="http://schemas.microsoft.com/office/drawing/2010/main">
        <mc:Choice Requires="a14">
          <p:sp>
            <p:nvSpPr>
              <p:cNvPr id="2" name="文本框 1">
                <a:extLst>
                  <a:ext uri="{FF2B5EF4-FFF2-40B4-BE49-F238E27FC236}">
                    <a16:creationId xmlns:a16="http://schemas.microsoft.com/office/drawing/2014/main" id="{4FD4C441-022D-8749-BDD5-E542C0C8798A}"/>
                  </a:ext>
                </a:extLst>
              </p:cNvPr>
              <p:cNvSpPr txBox="1"/>
              <p:nvPr/>
            </p:nvSpPr>
            <p:spPr>
              <a:xfrm>
                <a:off x="1095198" y="1290339"/>
                <a:ext cx="10287505" cy="4664867"/>
              </a:xfrm>
              <a:prstGeom prst="rect">
                <a:avLst/>
              </a:prstGeom>
              <a:noFill/>
            </p:spPr>
            <p:txBody>
              <a:bodyPr wrap="square" rtlCol="0">
                <a:spAutoFit/>
              </a:bodyPr>
              <a:lstStyle/>
              <a:p>
                <a:pPr marL="342900" indent="-342900">
                  <a:buAutoNum type="arabicPeriod"/>
                </a:pPr>
                <a:r>
                  <a:rPr kumimoji="1" lang="zh-CN" altLang="en-US" sz="1600" dirty="0"/>
                  <a:t>实验数据</a:t>
                </a:r>
                <a:endParaRPr kumimoji="1" lang="en-US" altLang="zh-CN" sz="1600" dirty="0"/>
              </a:p>
              <a:p>
                <a:pPr marL="800100" lvl="1" indent="-342900">
                  <a:buAutoNum type="arabicPeriod"/>
                </a:pPr>
                <a:r>
                  <a:rPr kumimoji="1" lang="zh-CN" altLang="en-US" sz="1600" dirty="0"/>
                  <a:t>在</a:t>
                </a:r>
                <a:r>
                  <a:rPr kumimoji="1" lang="en-US" altLang="zh-CN" sz="1600" dirty="0"/>
                  <a:t>VLN</a:t>
                </a:r>
                <a:r>
                  <a:rPr kumimoji="1" lang="zh-CN" altLang="en-US" sz="1600" dirty="0"/>
                  <a:t>任务的</a:t>
                </a:r>
                <a:r>
                  <a:rPr kumimoji="1" lang="en-US" altLang="zh-CN" sz="1600" dirty="0"/>
                  <a:t>R2R</a:t>
                </a:r>
                <a:r>
                  <a:rPr kumimoji="1" lang="zh-CN" altLang="en-US" sz="1600" dirty="0"/>
                  <a:t>数据集和</a:t>
                </a:r>
                <a:r>
                  <a:rPr kumimoji="1" lang="en-US" altLang="zh-CN" sz="1600" dirty="0"/>
                  <a:t>CVDN</a:t>
                </a:r>
                <a:r>
                  <a:rPr kumimoji="1" lang="zh-CN" altLang="en-US" sz="1600" dirty="0"/>
                  <a:t>数据集上与其他模型对比。</a:t>
                </a:r>
                <a:endParaRPr kumimoji="1" lang="en-US" altLang="zh-CN" sz="1600" dirty="0"/>
              </a:p>
              <a:p>
                <a:pPr marL="342900" indent="-342900">
                  <a:buAutoNum type="arabicPeriod"/>
                </a:pPr>
                <a:r>
                  <a:rPr kumimoji="1" lang="zh-CN" altLang="en-US" sz="1600" dirty="0"/>
                  <a:t>实验设置</a:t>
                </a:r>
                <a:endParaRPr kumimoji="1" lang="en-US" altLang="zh-CN" sz="1600" dirty="0"/>
              </a:p>
              <a:p>
                <a:pPr marL="800100" lvl="1" indent="-342900">
                  <a:buAutoNum type="arabicPeriod"/>
                </a:pPr>
                <a:r>
                  <a:rPr kumimoji="1" lang="zh-CN" altLang="en-US" sz="1600" dirty="0"/>
                  <a:t>学习率：</a:t>
                </a:r>
                <a:r>
                  <a:rPr kumimoji="1" lang="en-US" altLang="zh-CN" sz="1600" dirty="0"/>
                  <a:t>0.001</a:t>
                </a:r>
              </a:p>
              <a:p>
                <a:pPr marL="800100" lvl="1" indent="-342900">
                  <a:buAutoNum type="arabicPeriod"/>
                </a:pPr>
                <a:r>
                  <a:rPr kumimoji="1" lang="en-US" altLang="zh-CN" sz="1600" dirty="0"/>
                  <a:t>Batch</a:t>
                </a:r>
                <a:r>
                  <a:rPr kumimoji="1" lang="zh-CN" altLang="en-US" sz="1600" dirty="0"/>
                  <a:t> </a:t>
                </a:r>
                <a:r>
                  <a:rPr kumimoji="1" lang="en-US" altLang="zh-CN" sz="1600" dirty="0"/>
                  <a:t>size</a:t>
                </a:r>
                <a:r>
                  <a:rPr kumimoji="1" lang="zh-CN" altLang="en-US" sz="1600" dirty="0"/>
                  <a:t>：</a:t>
                </a:r>
                <a:r>
                  <a:rPr kumimoji="1" lang="en-US" altLang="zh-CN" sz="1600" dirty="0"/>
                  <a:t>50</a:t>
                </a:r>
              </a:p>
              <a:p>
                <a:pPr marL="800100" lvl="1" indent="-342900">
                  <a:buAutoNum type="arabicPeriod"/>
                </a:pPr>
                <a:r>
                  <a:rPr kumimoji="1" lang="zh-CN" altLang="en-US" sz="1600" dirty="0"/>
                  <a:t>词表大小：</a:t>
                </a:r>
                <a:r>
                  <a:rPr kumimoji="1" lang="en-US" altLang="zh-CN" sz="1600" dirty="0"/>
                  <a:t>27</a:t>
                </a:r>
              </a:p>
              <a:p>
                <a:pPr marL="800100" lvl="1" indent="-342900">
                  <a:buAutoNum type="arabicPeriod"/>
                </a:pPr>
                <a:r>
                  <a:rPr kumimoji="1" lang="zh-CN" altLang="en-US" sz="1600" dirty="0"/>
                  <a:t>每个观测点由</a:t>
                </a:r>
                <a:r>
                  <a:rPr kumimoji="1" lang="en-US" altLang="zh-CN" sz="1600" dirty="0"/>
                  <a:t>36</a:t>
                </a:r>
                <a:r>
                  <a:rPr kumimoji="1" lang="zh-CN" altLang="en-US" sz="1600" dirty="0"/>
                  <a:t>张观测图片表示。</a:t>
                </a:r>
                <a:endParaRPr kumimoji="1" lang="en-US" altLang="zh-CN" sz="1600" dirty="0"/>
              </a:p>
              <a:p>
                <a:pPr marL="342900" indent="-342900">
                  <a:buAutoNum type="arabicPeriod"/>
                </a:pPr>
                <a:r>
                  <a:rPr kumimoji="1" lang="zh-CN" altLang="en-US" sz="1600" dirty="0"/>
                  <a:t>对比模型：与现有的</a:t>
                </a:r>
                <a:r>
                  <a:rPr kumimoji="1" lang="en-US" altLang="zh-CN" sz="1600" dirty="0"/>
                  <a:t>VLN</a:t>
                </a:r>
                <a:r>
                  <a:rPr kumimoji="1" lang="zh-CN" altLang="en-US" sz="1600" dirty="0"/>
                  <a:t>任务</a:t>
                </a:r>
                <a:r>
                  <a:rPr kumimoji="1" lang="en-US" altLang="zh-CN" sz="1600" dirty="0"/>
                  <a:t>SOTA</a:t>
                </a:r>
                <a:r>
                  <a:rPr kumimoji="1" lang="zh-CN" altLang="en-US" sz="1600" dirty="0"/>
                  <a:t>模型进行对比。</a:t>
                </a:r>
                <a:endParaRPr kumimoji="1" lang="en-US" altLang="zh-CN" sz="1600" dirty="0"/>
              </a:p>
              <a:p>
                <a:pPr marL="342900" indent="-342900">
                  <a:buAutoNum type="arabicPeriod"/>
                </a:pPr>
                <a:r>
                  <a:rPr kumimoji="1" lang="zh-CN" altLang="en-US" sz="1600" dirty="0"/>
                  <a:t>评价指标：</a:t>
                </a:r>
                <a:endParaRPr kumimoji="1" lang="en-US" altLang="zh-CN" sz="1600" dirty="0"/>
              </a:p>
              <a:p>
                <a:pPr marL="800100" lvl="1" indent="-342900">
                  <a:buAutoNum type="arabicPeriod"/>
                </a:pPr>
                <a:r>
                  <a:rPr kumimoji="1" lang="en-US" altLang="zh-CN" sz="1600" dirty="0">
                    <a:sym typeface="Wingdings" pitchFamily="2" charset="2"/>
                  </a:rPr>
                  <a:t>Localization Accuracy (Acc): </a:t>
                </a:r>
                <a:r>
                  <a:rPr kumimoji="1" lang="zh-CN" altLang="en-US" sz="1600" dirty="0">
                    <a:sym typeface="Wingdings" pitchFamily="2" charset="2"/>
                  </a:rPr>
                  <a:t>定位准确率</a:t>
                </a:r>
                <a:endParaRPr kumimoji="1" lang="en-US" altLang="zh-CN" sz="1600" dirty="0">
                  <a:sym typeface="Wingdings" pitchFamily="2" charset="2"/>
                </a:endParaRPr>
              </a:p>
              <a:p>
                <a:pPr marL="800100" lvl="1" indent="-342900">
                  <a:buAutoNum type="arabicPeriod"/>
                </a:pPr>
                <a:r>
                  <a:rPr kumimoji="1" lang="en-US" altLang="zh-CN" sz="1600" dirty="0">
                    <a:sym typeface="Wingdings" pitchFamily="2" charset="2"/>
                  </a:rPr>
                  <a:t>Trajectory Length (TL):</a:t>
                </a:r>
                <a:r>
                  <a:rPr kumimoji="1" lang="zh-CN" altLang="en-US" sz="1600" dirty="0">
                    <a:sym typeface="Wingdings" pitchFamily="2" charset="2"/>
                  </a:rPr>
                  <a:t> </a:t>
                </a:r>
                <a:r>
                  <a:rPr kumimoji="1" lang="en-US" altLang="zh-CN" sz="1600" dirty="0">
                    <a:sym typeface="Wingdings" pitchFamily="2" charset="2"/>
                  </a:rPr>
                  <a:t>Tourist</a:t>
                </a:r>
                <a:r>
                  <a:rPr kumimoji="1" lang="zh-CN" altLang="en-US" sz="1600" dirty="0">
                    <a:sym typeface="Wingdings" pitchFamily="2" charset="2"/>
                  </a:rPr>
                  <a:t>的平均移动距离。</a:t>
                </a:r>
                <a:endParaRPr kumimoji="1" lang="en-US" altLang="zh-CN" sz="1600" dirty="0">
                  <a:sym typeface="Wingdings" pitchFamily="2" charset="2"/>
                </a:endParaRPr>
              </a:p>
              <a:p>
                <a:pPr marL="800100" lvl="1" indent="-342900">
                  <a:buAutoNum type="arabicPeriod"/>
                </a:pPr>
                <a:r>
                  <a:rPr kumimoji="1" lang="en-US" altLang="zh-CN" sz="1600" dirty="0">
                    <a:sym typeface="Wingdings" pitchFamily="2" charset="2"/>
                  </a:rPr>
                  <a:t>Navigation Error (NE):</a:t>
                </a:r>
                <a:r>
                  <a:rPr kumimoji="1" lang="zh-CN" altLang="en-US" sz="1600" dirty="0">
                    <a:sym typeface="Wingdings" pitchFamily="2" charset="2"/>
                  </a:rPr>
                  <a:t> </a:t>
                </a:r>
                <a:r>
                  <a:rPr kumimoji="1" lang="en-US" altLang="zh-CN" sz="1600" dirty="0">
                    <a:sym typeface="Wingdings" pitchFamily="2" charset="2"/>
                  </a:rPr>
                  <a:t>Tourist</a:t>
                </a:r>
                <a:r>
                  <a:rPr kumimoji="1" lang="zh-CN" altLang="en-US" sz="1600" dirty="0">
                    <a:sym typeface="Wingdings" pitchFamily="2" charset="2"/>
                  </a:rPr>
                  <a:t>最终位置与目标位置的最短路径距离。</a:t>
                </a:r>
                <a:endParaRPr kumimoji="1" lang="en-US" altLang="zh-CN" sz="1600" dirty="0">
                  <a:sym typeface="Wingdings" pitchFamily="2" charset="2"/>
                </a:endParaRPr>
              </a:p>
              <a:p>
                <a:pPr marL="800100" lvl="1" indent="-342900">
                  <a:buAutoNum type="arabicPeriod"/>
                </a:pPr>
                <a:r>
                  <a:rPr kumimoji="1" lang="en-US" altLang="zh-CN" sz="1600" dirty="0">
                    <a:sym typeface="Wingdings" pitchFamily="2" charset="2"/>
                  </a:rPr>
                  <a:t>Success Rate (SR):</a:t>
                </a:r>
                <a:r>
                  <a:rPr kumimoji="1" lang="zh-CN" altLang="en-US" sz="1600" dirty="0">
                    <a:sym typeface="Wingdings" pitchFamily="2" charset="2"/>
                  </a:rPr>
                  <a:t> 成功率，</a:t>
                </a:r>
                <a:r>
                  <a:rPr kumimoji="1" lang="en-US" altLang="zh-CN" sz="1600" dirty="0">
                    <a:sym typeface="Wingdings" pitchFamily="2" charset="2"/>
                  </a:rPr>
                  <a:t>Tourist</a:t>
                </a:r>
                <a:r>
                  <a:rPr kumimoji="1" lang="zh-CN" altLang="en-US" sz="1600" dirty="0">
                    <a:sym typeface="Wingdings" pitchFamily="2" charset="2"/>
                  </a:rPr>
                  <a:t>最终位置与目标位置距离小于</a:t>
                </a:r>
                <a:r>
                  <a:rPr kumimoji="1" lang="en-US" altLang="zh-CN" sz="1600" dirty="0">
                    <a:sym typeface="Wingdings" pitchFamily="2" charset="2"/>
                  </a:rPr>
                  <a:t>3m</a:t>
                </a:r>
                <a:r>
                  <a:rPr kumimoji="1" lang="zh-CN" altLang="en-US" sz="1600" dirty="0">
                    <a:sym typeface="Wingdings" pitchFamily="2" charset="2"/>
                  </a:rPr>
                  <a:t>则认为成功。</a:t>
                </a:r>
                <a:endParaRPr kumimoji="1" lang="en-US" altLang="zh-CN" sz="1600" dirty="0">
                  <a:sym typeface="Wingdings" pitchFamily="2" charset="2"/>
                </a:endParaRPr>
              </a:p>
              <a:p>
                <a:pPr marL="800100" lvl="1" indent="-342900">
                  <a:buFontTx/>
                  <a:buAutoNum type="arabicPeriod"/>
                </a:pPr>
                <a:r>
                  <a:rPr kumimoji="1" lang="en-US" altLang="zh-CN" sz="1600" dirty="0">
                    <a:sym typeface="Wingdings" pitchFamily="2" charset="2"/>
                  </a:rPr>
                  <a:t>Success Rate Weighted by Path Length (SPL):</a:t>
                </a:r>
                <a:r>
                  <a:rPr kumimoji="1" lang="zh-CN" altLang="en-US" sz="1600" dirty="0">
                    <a:sym typeface="Wingdings" pitchFamily="2" charset="2"/>
                  </a:rPr>
                  <a:t> </a:t>
                </a:r>
                <a14:m>
                  <m:oMath xmlns:m="http://schemas.openxmlformats.org/officeDocument/2006/math">
                    <m:f>
                      <m:fPr>
                        <m:ctrlPr>
                          <a:rPr kumimoji="1" lang="en-US" altLang="zh-CN" sz="1600" i="1" smtClean="0">
                            <a:latin typeface="Cambria Math" panose="02040503050406030204" pitchFamily="18" charset="0"/>
                            <a:sym typeface="Wingdings" pitchFamily="2" charset="2"/>
                          </a:rPr>
                        </m:ctrlPr>
                      </m:fPr>
                      <m:num>
                        <m:r>
                          <a:rPr kumimoji="1" lang="en-US" altLang="zh-CN" sz="1600" b="0" i="1" smtClean="0">
                            <a:latin typeface="Cambria Math" panose="02040503050406030204" pitchFamily="18" charset="0"/>
                            <a:sym typeface="Wingdings" pitchFamily="2" charset="2"/>
                          </a:rPr>
                          <m:t>1</m:t>
                        </m:r>
                      </m:num>
                      <m:den>
                        <m:r>
                          <a:rPr kumimoji="1" lang="en-US" altLang="zh-CN" sz="1600" b="0" i="1" smtClean="0">
                            <a:latin typeface="Cambria Math" panose="02040503050406030204" pitchFamily="18" charset="0"/>
                            <a:sym typeface="Wingdings" pitchFamily="2" charset="2"/>
                          </a:rPr>
                          <m:t>𝐼</m:t>
                        </m:r>
                      </m:den>
                    </m:f>
                    <m:nary>
                      <m:naryPr>
                        <m:chr m:val="∑"/>
                        <m:ctrlPr>
                          <a:rPr kumimoji="1" lang="en-US" altLang="zh-CN" sz="1600" b="0" i="1" smtClean="0">
                            <a:latin typeface="Cambria Math" panose="02040503050406030204" pitchFamily="18" charset="0"/>
                            <a:sym typeface="Wingdings" pitchFamily="2" charset="2"/>
                          </a:rPr>
                        </m:ctrlPr>
                      </m:naryPr>
                      <m:sub>
                        <m:r>
                          <a:rPr kumimoji="1" lang="en-US" altLang="zh-CN" sz="1600" b="0" i="1" smtClean="0">
                            <a:latin typeface="Cambria Math" panose="02040503050406030204" pitchFamily="18" charset="0"/>
                            <a:sym typeface="Wingdings" pitchFamily="2" charset="2"/>
                          </a:rPr>
                          <m:t>𝑖</m:t>
                        </m:r>
                      </m:sub>
                      <m:sup>
                        <m:r>
                          <a:rPr kumimoji="1" lang="en-US" altLang="zh-CN" sz="1600" b="0" i="1" smtClean="0">
                            <a:latin typeface="Cambria Math" panose="02040503050406030204" pitchFamily="18" charset="0"/>
                            <a:sym typeface="Wingdings" pitchFamily="2" charset="2"/>
                          </a:rPr>
                          <m:t>𝐼</m:t>
                        </m:r>
                      </m:sup>
                      <m:e>
                        <m:sSub>
                          <m:sSubPr>
                            <m:ctrlPr>
                              <a:rPr kumimoji="1" lang="en-US" altLang="zh-CN" sz="1600" b="0" i="1" smtClean="0">
                                <a:latin typeface="Cambria Math" panose="02040503050406030204" pitchFamily="18" charset="0"/>
                                <a:sym typeface="Wingdings" pitchFamily="2" charset="2"/>
                              </a:rPr>
                            </m:ctrlPr>
                          </m:sSubPr>
                          <m:e>
                            <m:r>
                              <a:rPr kumimoji="1" lang="en-US" altLang="zh-CN" sz="1600" b="0" i="1" smtClean="0">
                                <a:latin typeface="Cambria Math" panose="02040503050406030204" pitchFamily="18" charset="0"/>
                                <a:sym typeface="Wingdings" pitchFamily="2" charset="2"/>
                              </a:rPr>
                              <m:t>𝑆</m:t>
                            </m:r>
                          </m:e>
                          <m:sub>
                            <m:r>
                              <a:rPr kumimoji="1" lang="en-US" altLang="zh-CN" sz="1600" b="0" i="1" smtClean="0">
                                <a:latin typeface="Cambria Math" panose="02040503050406030204" pitchFamily="18" charset="0"/>
                                <a:sym typeface="Wingdings" pitchFamily="2" charset="2"/>
                              </a:rPr>
                              <m:t>𝑖</m:t>
                            </m:r>
                          </m:sub>
                        </m:sSub>
                      </m:e>
                    </m:nary>
                    <m:f>
                      <m:fPr>
                        <m:ctrlPr>
                          <a:rPr kumimoji="1" lang="en-US" altLang="zh-CN" sz="1600" b="0" i="1" smtClean="0">
                            <a:latin typeface="Cambria Math" panose="02040503050406030204" pitchFamily="18" charset="0"/>
                            <a:sym typeface="Wingdings" pitchFamily="2" charset="2"/>
                          </a:rPr>
                        </m:ctrlPr>
                      </m:fPr>
                      <m:num>
                        <m:sSub>
                          <m:sSubPr>
                            <m:ctrlPr>
                              <a:rPr kumimoji="1" lang="en-US" altLang="zh-CN" sz="1600" b="0" i="1" smtClean="0">
                                <a:latin typeface="Cambria Math" panose="02040503050406030204" pitchFamily="18" charset="0"/>
                                <a:sym typeface="Wingdings" pitchFamily="2" charset="2"/>
                              </a:rPr>
                            </m:ctrlPr>
                          </m:sSubPr>
                          <m:e>
                            <m:r>
                              <a:rPr kumimoji="1" lang="en-US" altLang="zh-CN" sz="1600" b="0" i="1" smtClean="0">
                                <a:latin typeface="Cambria Math" panose="02040503050406030204" pitchFamily="18" charset="0"/>
                                <a:sym typeface="Wingdings" pitchFamily="2" charset="2"/>
                              </a:rPr>
                              <m:t>𝑙</m:t>
                            </m:r>
                          </m:e>
                          <m:sub>
                            <m:r>
                              <a:rPr kumimoji="1" lang="en-US" altLang="zh-CN" sz="1600" b="0" i="1" smtClean="0">
                                <a:latin typeface="Cambria Math" panose="02040503050406030204" pitchFamily="18" charset="0"/>
                                <a:sym typeface="Wingdings" pitchFamily="2" charset="2"/>
                              </a:rPr>
                              <m:t>𝑖</m:t>
                            </m:r>
                          </m:sub>
                        </m:sSub>
                      </m:num>
                      <m:den>
                        <m:r>
                          <m:rPr>
                            <m:sty m:val="p"/>
                          </m:rPr>
                          <a:rPr kumimoji="1" lang="en-US" altLang="zh-CN" sz="1600" b="0" i="0" smtClean="0">
                            <a:latin typeface="Cambria Math" panose="02040503050406030204" pitchFamily="18" charset="0"/>
                            <a:sym typeface="Wingdings" pitchFamily="2" charset="2"/>
                          </a:rPr>
                          <m:t>max</m:t>
                        </m:r>
                        <m:r>
                          <a:rPr kumimoji="1" lang="en-US" altLang="zh-CN" sz="1600" b="0" i="1" smtClean="0">
                            <a:latin typeface="Cambria Math" panose="02040503050406030204" pitchFamily="18" charset="0"/>
                            <a:sym typeface="Wingdings" pitchFamily="2" charset="2"/>
                          </a:rPr>
                          <m:t>⁡(</m:t>
                        </m:r>
                        <m:sSub>
                          <m:sSubPr>
                            <m:ctrlPr>
                              <a:rPr kumimoji="1" lang="en-US" altLang="zh-CN" sz="1600" b="0" i="1" smtClean="0">
                                <a:latin typeface="Cambria Math" panose="02040503050406030204" pitchFamily="18" charset="0"/>
                                <a:sym typeface="Wingdings" pitchFamily="2" charset="2"/>
                              </a:rPr>
                            </m:ctrlPr>
                          </m:sSubPr>
                          <m:e>
                            <m:r>
                              <a:rPr kumimoji="1" lang="en-US" altLang="zh-CN" sz="1600" b="0" i="1" smtClean="0">
                                <a:latin typeface="Cambria Math" panose="02040503050406030204" pitchFamily="18" charset="0"/>
                                <a:sym typeface="Wingdings" pitchFamily="2" charset="2"/>
                              </a:rPr>
                              <m:t>𝑙</m:t>
                            </m:r>
                          </m:e>
                          <m:sub>
                            <m:r>
                              <a:rPr kumimoji="1" lang="en-US" altLang="zh-CN" sz="1600" b="0" i="1" smtClean="0">
                                <a:latin typeface="Cambria Math" panose="02040503050406030204" pitchFamily="18" charset="0"/>
                                <a:sym typeface="Wingdings" pitchFamily="2" charset="2"/>
                              </a:rPr>
                              <m:t>𝑖</m:t>
                            </m:r>
                          </m:sub>
                        </m:sSub>
                        <m:r>
                          <a:rPr kumimoji="1" lang="en-US" altLang="zh-CN" sz="1600" b="0" i="1" smtClean="0">
                            <a:latin typeface="Cambria Math" panose="02040503050406030204" pitchFamily="18" charset="0"/>
                            <a:sym typeface="Wingdings" pitchFamily="2" charset="2"/>
                          </a:rPr>
                          <m:t>,  </m:t>
                        </m:r>
                        <m:sSub>
                          <m:sSubPr>
                            <m:ctrlPr>
                              <a:rPr kumimoji="1" lang="en-US" altLang="zh-CN" sz="1600" b="0" i="1" smtClean="0">
                                <a:latin typeface="Cambria Math" panose="02040503050406030204" pitchFamily="18" charset="0"/>
                                <a:sym typeface="Wingdings" pitchFamily="2" charset="2"/>
                              </a:rPr>
                            </m:ctrlPr>
                          </m:sSubPr>
                          <m:e>
                            <m:r>
                              <a:rPr kumimoji="1" lang="en-US" altLang="zh-CN" sz="1600" b="0" i="1" smtClean="0">
                                <a:latin typeface="Cambria Math" panose="02040503050406030204" pitchFamily="18" charset="0"/>
                                <a:sym typeface="Wingdings" pitchFamily="2" charset="2"/>
                              </a:rPr>
                              <m:t>𝑝</m:t>
                            </m:r>
                          </m:e>
                          <m:sub>
                            <m:r>
                              <a:rPr kumimoji="1" lang="en-US" altLang="zh-CN" sz="1600" b="0" i="1" smtClean="0">
                                <a:latin typeface="Cambria Math" panose="02040503050406030204" pitchFamily="18" charset="0"/>
                                <a:sym typeface="Wingdings" pitchFamily="2" charset="2"/>
                              </a:rPr>
                              <m:t>𝑖</m:t>
                            </m:r>
                          </m:sub>
                        </m:sSub>
                        <m:r>
                          <a:rPr kumimoji="1" lang="en-US" altLang="zh-CN" sz="1600" b="0" i="1" smtClean="0">
                            <a:latin typeface="Cambria Math" panose="02040503050406030204" pitchFamily="18" charset="0"/>
                            <a:sym typeface="Wingdings" pitchFamily="2" charset="2"/>
                          </a:rPr>
                          <m:t>)</m:t>
                        </m:r>
                      </m:den>
                    </m:f>
                  </m:oMath>
                </a14:m>
                <a:endParaRPr kumimoji="1" lang="en-US" altLang="zh-CN" sz="1600" dirty="0"/>
              </a:p>
              <a:p>
                <a:pPr marL="800100" lvl="1" indent="-342900">
                  <a:buFontTx/>
                  <a:buAutoNum type="arabicPeriod"/>
                </a:pPr>
                <a:r>
                  <a:rPr kumimoji="1" lang="en-US" altLang="zh-CN" sz="1600" dirty="0"/>
                  <a:t>Goal</a:t>
                </a:r>
                <a:r>
                  <a:rPr kumimoji="1" lang="zh-CN" altLang="en-US" sz="1600" dirty="0"/>
                  <a:t> </a:t>
                </a:r>
                <a:r>
                  <a:rPr kumimoji="1" lang="en-US" altLang="zh-CN" sz="1600" dirty="0"/>
                  <a:t>Progress (GP): </a:t>
                </a:r>
                <a:r>
                  <a:rPr kumimoji="1" lang="zh-CN" altLang="en-US" sz="1600" dirty="0"/>
                  <a:t>计算</a:t>
                </a:r>
                <a:r>
                  <a:rPr kumimoji="1" lang="en-US" altLang="zh-CN" sz="1600" dirty="0"/>
                  <a:t>CVDN</a:t>
                </a:r>
                <a:r>
                  <a:rPr kumimoji="1" lang="zh-CN" altLang="en-US" sz="1600" dirty="0"/>
                  <a:t>数据集中</a:t>
                </a:r>
                <a:r>
                  <a:rPr kumimoji="1" lang="en-US" altLang="zh-CN" sz="1600" dirty="0"/>
                  <a:t>Tourist</a:t>
                </a:r>
                <a:r>
                  <a:rPr kumimoji="1" lang="zh-CN" altLang="en-US" sz="1600" dirty="0"/>
                  <a:t>与</a:t>
                </a:r>
                <a:r>
                  <a:rPr kumimoji="1" lang="en-US" altLang="zh-CN" sz="1600" dirty="0"/>
                  <a:t>Guide</a:t>
                </a:r>
                <a:r>
                  <a:rPr kumimoji="1" lang="zh-CN" altLang="en-US" sz="1600" dirty="0"/>
                  <a:t>对话时所在位置到目标位置的最短路径距离以及下一次对话时所在位置到目标位置的最短路径距离的差值。</a:t>
                </a:r>
                <a:endParaRPr kumimoji="1" lang="en-US" altLang="zh-CN" sz="1600" dirty="0"/>
              </a:p>
              <a:p>
                <a:pPr marL="800100" lvl="1" indent="-342900">
                  <a:buFontTx/>
                  <a:buAutoNum type="arabicPeriod"/>
                </a:pPr>
                <a:r>
                  <a:rPr kumimoji="1" lang="en-US" altLang="zh-CN" sz="1600" dirty="0"/>
                  <a:t>Adapted Goal Progress (Adapted GP): </a:t>
                </a:r>
                <a:r>
                  <a:rPr kumimoji="1" lang="zh-CN" altLang="en-US" sz="1600" dirty="0"/>
                  <a:t>计算开始位置到目标位置的最短路径距离与最终到达位置到目标位置的最短路径距离的差值。</a:t>
                </a:r>
              </a:p>
            </p:txBody>
          </p:sp>
        </mc:Choice>
        <mc:Fallback xmlns="">
          <p:sp>
            <p:nvSpPr>
              <p:cNvPr id="2" name="文本框 1">
                <a:extLst>
                  <a:ext uri="{FF2B5EF4-FFF2-40B4-BE49-F238E27FC236}">
                    <a16:creationId xmlns:a16="http://schemas.microsoft.com/office/drawing/2014/main" id="{4FD4C441-022D-8749-BDD5-E542C0C8798A}"/>
                  </a:ext>
                </a:extLst>
              </p:cNvPr>
              <p:cNvSpPr txBox="1">
                <a:spLocks noRot="1" noChangeAspect="1" noMove="1" noResize="1" noEditPoints="1" noAdjustHandles="1" noChangeArrowheads="1" noChangeShapeType="1" noTextEdit="1"/>
              </p:cNvSpPr>
              <p:nvPr/>
            </p:nvSpPr>
            <p:spPr>
              <a:xfrm>
                <a:off x="1095198" y="1290339"/>
                <a:ext cx="10287505" cy="4664867"/>
              </a:xfrm>
              <a:prstGeom prst="rect">
                <a:avLst/>
              </a:prstGeom>
              <a:blipFill>
                <a:blip r:embed="rId3"/>
                <a:stretch>
                  <a:fillRect l="-247" t="-272" b="-543"/>
                </a:stretch>
              </a:blipFill>
            </p:spPr>
            <p:txBody>
              <a:bodyPr/>
              <a:lstStyle/>
              <a:p>
                <a:r>
                  <a:rPr lang="zh-CN" altLang="en-US">
                    <a:noFill/>
                  </a:rPr>
                  <a:t> </a:t>
                </a:r>
              </a:p>
            </p:txBody>
          </p:sp>
        </mc:Fallback>
      </mc:AlternateContent>
      <p:sp>
        <p:nvSpPr>
          <p:cNvPr id="5" name="灯片编号占位符 4">
            <a:extLst>
              <a:ext uri="{FF2B5EF4-FFF2-40B4-BE49-F238E27FC236}">
                <a16:creationId xmlns:a16="http://schemas.microsoft.com/office/drawing/2014/main" id="{31D16E2E-F899-ACBB-0E25-A6B8CCA3CF85}"/>
              </a:ext>
            </a:extLst>
          </p:cNvPr>
          <p:cNvSpPr>
            <a:spLocks noGrp="1"/>
          </p:cNvSpPr>
          <p:nvPr>
            <p:ph type="sldNum" sz="quarter" idx="12"/>
          </p:nvPr>
        </p:nvSpPr>
        <p:spPr/>
        <p:txBody>
          <a:bodyPr/>
          <a:lstStyle/>
          <a:p>
            <a:fld id="{36CD7EB2-8BC9-43B5-9B4D-70093A545BDE}" type="slidenum">
              <a:rPr lang="zh-CN" altLang="en-US" smtClean="0"/>
              <a:t>32</a:t>
            </a:fld>
            <a:endParaRPr lang="zh-CN" altLang="en-US"/>
          </a:p>
        </p:txBody>
      </p:sp>
    </p:spTree>
    <p:extLst>
      <p:ext uri="{BB962C8B-B14F-4D97-AF65-F5344CB8AC3E}">
        <p14:creationId xmlns:p14="http://schemas.microsoft.com/office/powerpoint/2010/main" val="1883370281"/>
      </p:ext>
    </p:extLst>
  </p:cSld>
  <p:clrMapOvr>
    <a:masterClrMapping/>
  </p:clrMapOvr>
  <mc:AlternateContent xmlns:mc="http://schemas.openxmlformats.org/markup-compatibility/2006">
    <mc:Choice xmlns:p14="http://schemas.microsoft.com/office/powerpoint/2010/main" Requires="p14">
      <p:transition spd="slow" p14:dur="2000" advTm="74745"/>
    </mc:Choice>
    <mc:Fallback>
      <p:transition spd="slow" advTm="74745"/>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5786419E-7A1D-520A-295E-B96209F3DDC6}"/>
              </a:ext>
            </a:extLst>
          </p:cNvPr>
          <p:cNvSpPr txBox="1"/>
          <p:nvPr/>
        </p:nvSpPr>
        <p:spPr>
          <a:xfrm>
            <a:off x="1095198" y="414337"/>
            <a:ext cx="6434775" cy="461665"/>
          </a:xfrm>
          <a:prstGeom prst="rect">
            <a:avLst/>
          </a:prstGeom>
          <a:noFill/>
        </p:spPr>
        <p:txBody>
          <a:bodyPr wrap="none" rtlCol="0">
            <a:spAutoFit/>
          </a:bodyPr>
          <a:lstStyle/>
          <a:p>
            <a:r>
              <a:rPr kumimoji="1" lang="zh-CN" altLang="en-US" sz="2400" dirty="0"/>
              <a:t>复杂场景下的涌现语言研究与验证：实验分析</a:t>
            </a:r>
          </a:p>
        </p:txBody>
      </p:sp>
      <p:pic>
        <p:nvPicPr>
          <p:cNvPr id="2" name="图片 1">
            <a:extLst>
              <a:ext uri="{FF2B5EF4-FFF2-40B4-BE49-F238E27FC236}">
                <a16:creationId xmlns:a16="http://schemas.microsoft.com/office/drawing/2014/main" id="{B14C527B-4897-2CF0-72A3-35F57CCC3671}"/>
              </a:ext>
            </a:extLst>
          </p:cNvPr>
          <p:cNvPicPr>
            <a:picLocks noChangeAspect="1"/>
          </p:cNvPicPr>
          <p:nvPr/>
        </p:nvPicPr>
        <p:blipFill>
          <a:blip r:embed="rId4"/>
          <a:stretch>
            <a:fillRect/>
          </a:stretch>
        </p:blipFill>
        <p:spPr>
          <a:xfrm>
            <a:off x="2015560" y="1393292"/>
            <a:ext cx="7772400" cy="1853538"/>
          </a:xfrm>
          <a:prstGeom prst="rect">
            <a:avLst/>
          </a:prstGeom>
        </p:spPr>
      </p:pic>
      <p:pic>
        <p:nvPicPr>
          <p:cNvPr id="3" name="图片 2">
            <a:extLst>
              <a:ext uri="{FF2B5EF4-FFF2-40B4-BE49-F238E27FC236}">
                <a16:creationId xmlns:a16="http://schemas.microsoft.com/office/drawing/2014/main" id="{CCA95EB2-8598-C3E9-BDD7-24C10A5CA955}"/>
              </a:ext>
            </a:extLst>
          </p:cNvPr>
          <p:cNvPicPr>
            <a:picLocks noChangeAspect="1"/>
          </p:cNvPicPr>
          <p:nvPr/>
        </p:nvPicPr>
        <p:blipFill>
          <a:blip r:embed="rId5"/>
          <a:stretch>
            <a:fillRect/>
          </a:stretch>
        </p:blipFill>
        <p:spPr>
          <a:xfrm>
            <a:off x="2015560" y="3678541"/>
            <a:ext cx="7772400" cy="1835692"/>
          </a:xfrm>
          <a:prstGeom prst="rect">
            <a:avLst/>
          </a:prstGeom>
        </p:spPr>
      </p:pic>
      <p:sp>
        <p:nvSpPr>
          <p:cNvPr id="5" name="文本框 4">
            <a:extLst>
              <a:ext uri="{FF2B5EF4-FFF2-40B4-BE49-F238E27FC236}">
                <a16:creationId xmlns:a16="http://schemas.microsoft.com/office/drawing/2014/main" id="{81037981-1A02-A485-9003-AE85563E7C8E}"/>
              </a:ext>
            </a:extLst>
          </p:cNvPr>
          <p:cNvSpPr txBox="1"/>
          <p:nvPr/>
        </p:nvSpPr>
        <p:spPr>
          <a:xfrm>
            <a:off x="3494362" y="1097401"/>
            <a:ext cx="4496744" cy="369332"/>
          </a:xfrm>
          <a:prstGeom prst="rect">
            <a:avLst/>
          </a:prstGeom>
          <a:noFill/>
        </p:spPr>
        <p:txBody>
          <a:bodyPr wrap="none" rtlCol="0">
            <a:spAutoFit/>
          </a:bodyPr>
          <a:lstStyle/>
          <a:p>
            <a:r>
              <a:rPr kumimoji="1" lang="zh-CN" altLang="en-US" dirty="0"/>
              <a:t>在</a:t>
            </a:r>
            <a:r>
              <a:rPr kumimoji="1" lang="en-US" altLang="zh-CN" dirty="0"/>
              <a:t>R2R</a:t>
            </a:r>
            <a:r>
              <a:rPr kumimoji="1" lang="zh-CN" altLang="en-US" dirty="0"/>
              <a:t>数据集上该方法与现有方法的对比。</a:t>
            </a:r>
            <a:endParaRPr kumimoji="1" lang="en-US" altLang="zh-CN" dirty="0"/>
          </a:p>
        </p:txBody>
      </p:sp>
      <p:sp>
        <p:nvSpPr>
          <p:cNvPr id="6" name="文本框 5">
            <a:extLst>
              <a:ext uri="{FF2B5EF4-FFF2-40B4-BE49-F238E27FC236}">
                <a16:creationId xmlns:a16="http://schemas.microsoft.com/office/drawing/2014/main" id="{0C79CA27-B689-2B41-5FDA-8679F671C0A7}"/>
              </a:ext>
            </a:extLst>
          </p:cNvPr>
          <p:cNvSpPr txBox="1"/>
          <p:nvPr/>
        </p:nvSpPr>
        <p:spPr>
          <a:xfrm>
            <a:off x="3541979" y="3408322"/>
            <a:ext cx="4719562" cy="369332"/>
          </a:xfrm>
          <a:prstGeom prst="rect">
            <a:avLst/>
          </a:prstGeom>
          <a:noFill/>
        </p:spPr>
        <p:txBody>
          <a:bodyPr wrap="none" rtlCol="0">
            <a:spAutoFit/>
          </a:bodyPr>
          <a:lstStyle/>
          <a:p>
            <a:r>
              <a:rPr kumimoji="1" lang="zh-CN" altLang="en-US" dirty="0"/>
              <a:t>在</a:t>
            </a:r>
            <a:r>
              <a:rPr kumimoji="1" lang="en-US" altLang="zh-CN" dirty="0"/>
              <a:t>CVDN</a:t>
            </a:r>
            <a:r>
              <a:rPr kumimoji="1" lang="zh-CN" altLang="en-US" dirty="0"/>
              <a:t>数据集上该方法与现有方法的对比。</a:t>
            </a:r>
          </a:p>
        </p:txBody>
      </p:sp>
      <p:sp>
        <p:nvSpPr>
          <p:cNvPr id="7" name="文本框 6">
            <a:extLst>
              <a:ext uri="{FF2B5EF4-FFF2-40B4-BE49-F238E27FC236}">
                <a16:creationId xmlns:a16="http://schemas.microsoft.com/office/drawing/2014/main" id="{A936B727-4E76-55BA-067C-53BD5EB75ADD}"/>
              </a:ext>
            </a:extLst>
          </p:cNvPr>
          <p:cNvSpPr txBox="1"/>
          <p:nvPr/>
        </p:nvSpPr>
        <p:spPr>
          <a:xfrm>
            <a:off x="717550" y="5725171"/>
            <a:ext cx="10756900" cy="646331"/>
          </a:xfrm>
          <a:prstGeom prst="rect">
            <a:avLst/>
          </a:prstGeom>
          <a:noFill/>
        </p:spPr>
        <p:txBody>
          <a:bodyPr wrap="square" rtlCol="0">
            <a:spAutoFit/>
          </a:bodyPr>
          <a:lstStyle/>
          <a:p>
            <a:r>
              <a:rPr kumimoji="1" lang="zh-CN" altLang="en-US" dirty="0"/>
              <a:t>尽管该方法建模了两方智能体，并且没有使用任何的标注数据，仍然能获得与现有的</a:t>
            </a:r>
            <a:r>
              <a:rPr kumimoji="1" lang="en-US" altLang="zh-CN" dirty="0"/>
              <a:t>VLN</a:t>
            </a:r>
            <a:r>
              <a:rPr kumimoji="1" lang="zh-CN" altLang="en-US" dirty="0"/>
              <a:t>方法可比的表现，证明了我们的方法在导航任务上的可行性，以及涌现语言相比自然语言的优越性。</a:t>
            </a:r>
          </a:p>
        </p:txBody>
      </p:sp>
      <p:sp>
        <p:nvSpPr>
          <p:cNvPr id="9" name="灯片编号占位符 8">
            <a:extLst>
              <a:ext uri="{FF2B5EF4-FFF2-40B4-BE49-F238E27FC236}">
                <a16:creationId xmlns:a16="http://schemas.microsoft.com/office/drawing/2014/main" id="{9912BFE4-A35C-53D2-11BE-9288AEB0B2DB}"/>
              </a:ext>
            </a:extLst>
          </p:cNvPr>
          <p:cNvSpPr>
            <a:spLocks noGrp="1"/>
          </p:cNvSpPr>
          <p:nvPr>
            <p:ph type="sldNum" sz="quarter" idx="12"/>
          </p:nvPr>
        </p:nvSpPr>
        <p:spPr/>
        <p:txBody>
          <a:bodyPr/>
          <a:lstStyle/>
          <a:p>
            <a:fld id="{36CD7EB2-8BC9-43B5-9B4D-70093A545BDE}" type="slidenum">
              <a:rPr lang="zh-CN" altLang="en-US" smtClean="0"/>
              <a:t>33</a:t>
            </a:fld>
            <a:endParaRPr lang="zh-CN" altLang="en-US"/>
          </a:p>
        </p:txBody>
      </p:sp>
      <p:sp>
        <p:nvSpPr>
          <p:cNvPr id="11" name="矩形 10">
            <a:extLst>
              <a:ext uri="{FF2B5EF4-FFF2-40B4-BE49-F238E27FC236}">
                <a16:creationId xmlns:a16="http://schemas.microsoft.com/office/drawing/2014/main" id="{9E61906D-9E2F-CF48-3018-73982C28E51E}"/>
              </a:ext>
            </a:extLst>
          </p:cNvPr>
          <p:cNvSpPr/>
          <p:nvPr/>
        </p:nvSpPr>
        <p:spPr>
          <a:xfrm>
            <a:off x="2036198" y="2714851"/>
            <a:ext cx="7751762" cy="531980"/>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BE0E5A9-D3AC-0482-9FCC-03BEA0C1016F}"/>
              </a:ext>
            </a:extLst>
          </p:cNvPr>
          <p:cNvSpPr/>
          <p:nvPr/>
        </p:nvSpPr>
        <p:spPr>
          <a:xfrm>
            <a:off x="2025879" y="4797740"/>
            <a:ext cx="7772400" cy="729861"/>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Tree>
    <p:extLst>
      <p:ext uri="{BB962C8B-B14F-4D97-AF65-F5344CB8AC3E}">
        <p14:creationId xmlns:p14="http://schemas.microsoft.com/office/powerpoint/2010/main" val="3407094739"/>
      </p:ext>
    </p:extLst>
  </p:cSld>
  <p:clrMapOvr>
    <a:masterClrMapping/>
  </p:clrMapOvr>
  <mc:AlternateContent xmlns:mc="http://schemas.openxmlformats.org/markup-compatibility/2006">
    <mc:Choice xmlns:p14="http://schemas.microsoft.com/office/powerpoint/2010/main" Requires="p14">
      <p:transition spd="slow" p14:dur="2000" advTm="24202"/>
    </mc:Choice>
    <mc:Fallback>
      <p:transition spd="slow" advTm="24202"/>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5786419E-7A1D-520A-295E-B96209F3DDC6}"/>
              </a:ext>
            </a:extLst>
          </p:cNvPr>
          <p:cNvSpPr txBox="1"/>
          <p:nvPr/>
        </p:nvSpPr>
        <p:spPr>
          <a:xfrm>
            <a:off x="1095198" y="414337"/>
            <a:ext cx="6434775" cy="461665"/>
          </a:xfrm>
          <a:prstGeom prst="rect">
            <a:avLst/>
          </a:prstGeom>
          <a:noFill/>
        </p:spPr>
        <p:txBody>
          <a:bodyPr wrap="none" rtlCol="0">
            <a:spAutoFit/>
          </a:bodyPr>
          <a:lstStyle/>
          <a:p>
            <a:r>
              <a:rPr kumimoji="1" lang="zh-CN" altLang="en-US" sz="2400" dirty="0"/>
              <a:t>复杂场景下的涌现语言研究与验证：实验分析</a:t>
            </a:r>
          </a:p>
        </p:txBody>
      </p:sp>
      <p:pic>
        <p:nvPicPr>
          <p:cNvPr id="2" name="图片 1">
            <a:extLst>
              <a:ext uri="{FF2B5EF4-FFF2-40B4-BE49-F238E27FC236}">
                <a16:creationId xmlns:a16="http://schemas.microsoft.com/office/drawing/2014/main" id="{DCF347BE-F5D8-A436-496D-A03A14B81F36}"/>
              </a:ext>
            </a:extLst>
          </p:cNvPr>
          <p:cNvPicPr>
            <a:picLocks noChangeAspect="1"/>
          </p:cNvPicPr>
          <p:nvPr/>
        </p:nvPicPr>
        <p:blipFill>
          <a:blip r:embed="rId3"/>
          <a:stretch>
            <a:fillRect/>
          </a:stretch>
        </p:blipFill>
        <p:spPr>
          <a:xfrm>
            <a:off x="1106672" y="1885561"/>
            <a:ext cx="9978655" cy="2329756"/>
          </a:xfrm>
          <a:prstGeom prst="rect">
            <a:avLst/>
          </a:prstGeom>
        </p:spPr>
      </p:pic>
      <p:sp>
        <p:nvSpPr>
          <p:cNvPr id="5" name="文本框 4">
            <a:extLst>
              <a:ext uri="{FF2B5EF4-FFF2-40B4-BE49-F238E27FC236}">
                <a16:creationId xmlns:a16="http://schemas.microsoft.com/office/drawing/2014/main" id="{2FE20EAA-EEF2-9112-EC6B-00A1E1DC4445}"/>
              </a:ext>
            </a:extLst>
          </p:cNvPr>
          <p:cNvSpPr txBox="1"/>
          <p:nvPr/>
        </p:nvSpPr>
        <p:spPr>
          <a:xfrm>
            <a:off x="1095198" y="4881235"/>
            <a:ext cx="10509007" cy="923330"/>
          </a:xfrm>
          <a:prstGeom prst="rect">
            <a:avLst/>
          </a:prstGeom>
          <a:noFill/>
        </p:spPr>
        <p:txBody>
          <a:bodyPr wrap="square" rtlCol="0">
            <a:spAutoFit/>
          </a:bodyPr>
          <a:lstStyle/>
          <a:p>
            <a:r>
              <a:rPr kumimoji="1" lang="zh-CN" altLang="en-US" dirty="0"/>
              <a:t>尽管句子长度越长，可表达的空间越大，但是由于动作空间扩大，使得强化学习方法的训练难度加大导致表现下降。</a:t>
            </a:r>
            <a:endParaRPr kumimoji="1" lang="en-US" altLang="zh-CN" dirty="0"/>
          </a:p>
          <a:p>
            <a:endParaRPr kumimoji="1" lang="zh-CN" altLang="en-US" dirty="0"/>
          </a:p>
        </p:txBody>
      </p:sp>
      <p:sp>
        <p:nvSpPr>
          <p:cNvPr id="7" name="灯片编号占位符 6">
            <a:extLst>
              <a:ext uri="{FF2B5EF4-FFF2-40B4-BE49-F238E27FC236}">
                <a16:creationId xmlns:a16="http://schemas.microsoft.com/office/drawing/2014/main" id="{6CEF7DF3-B9F3-F58E-3378-A6E45E63A80C}"/>
              </a:ext>
            </a:extLst>
          </p:cNvPr>
          <p:cNvSpPr>
            <a:spLocks noGrp="1"/>
          </p:cNvSpPr>
          <p:nvPr>
            <p:ph type="sldNum" sz="quarter" idx="12"/>
          </p:nvPr>
        </p:nvSpPr>
        <p:spPr/>
        <p:txBody>
          <a:bodyPr/>
          <a:lstStyle/>
          <a:p>
            <a:fld id="{36CD7EB2-8BC9-43B5-9B4D-70093A545BDE}" type="slidenum">
              <a:rPr lang="zh-CN" altLang="en-US" smtClean="0"/>
              <a:t>34</a:t>
            </a:fld>
            <a:endParaRPr lang="zh-CN" altLang="en-US"/>
          </a:p>
        </p:txBody>
      </p:sp>
      <p:sp>
        <p:nvSpPr>
          <p:cNvPr id="8" name="矩形 7">
            <a:extLst>
              <a:ext uri="{FF2B5EF4-FFF2-40B4-BE49-F238E27FC236}">
                <a16:creationId xmlns:a16="http://schemas.microsoft.com/office/drawing/2014/main" id="{518A27D8-29F3-7308-9914-5A7EE4B542C6}"/>
              </a:ext>
            </a:extLst>
          </p:cNvPr>
          <p:cNvSpPr/>
          <p:nvPr/>
        </p:nvSpPr>
        <p:spPr>
          <a:xfrm>
            <a:off x="1106671" y="2474027"/>
            <a:ext cx="9978655" cy="1073726"/>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a:extLst>
              <a:ext uri="{FF2B5EF4-FFF2-40B4-BE49-F238E27FC236}">
                <a16:creationId xmlns:a16="http://schemas.microsoft.com/office/drawing/2014/main" id="{3F94D28E-6DC4-44E1-E336-E7736E1272F5}"/>
              </a:ext>
            </a:extLst>
          </p:cNvPr>
          <p:cNvCxnSpPr>
            <a:cxnSpLocks/>
          </p:cNvCxnSpPr>
          <p:nvPr/>
        </p:nvCxnSpPr>
        <p:spPr>
          <a:xfrm flipV="1">
            <a:off x="874602" y="2669379"/>
            <a:ext cx="0" cy="7008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C08BEBC3-C359-6104-E3C2-88BF73467B86}"/>
              </a:ext>
            </a:extLst>
          </p:cNvPr>
          <p:cNvSpPr txBox="1"/>
          <p:nvPr/>
        </p:nvSpPr>
        <p:spPr>
          <a:xfrm>
            <a:off x="4829027" y="1563309"/>
            <a:ext cx="1800493" cy="369332"/>
          </a:xfrm>
          <a:prstGeom prst="rect">
            <a:avLst/>
          </a:prstGeom>
          <a:noFill/>
        </p:spPr>
        <p:txBody>
          <a:bodyPr wrap="none" rtlCol="0">
            <a:spAutoFit/>
          </a:bodyPr>
          <a:lstStyle/>
          <a:p>
            <a:r>
              <a:rPr kumimoji="1" lang="zh-CN" altLang="en-US" dirty="0"/>
              <a:t>句子长度的影响</a:t>
            </a:r>
          </a:p>
        </p:txBody>
      </p:sp>
    </p:spTree>
    <p:extLst>
      <p:ext uri="{BB962C8B-B14F-4D97-AF65-F5344CB8AC3E}">
        <p14:creationId xmlns:p14="http://schemas.microsoft.com/office/powerpoint/2010/main" val="2030395493"/>
      </p:ext>
    </p:extLst>
  </p:cSld>
  <p:clrMapOvr>
    <a:masterClrMapping/>
  </p:clrMapOvr>
  <mc:AlternateContent xmlns:mc="http://schemas.openxmlformats.org/markup-compatibility/2006">
    <mc:Choice xmlns:p14="http://schemas.microsoft.com/office/powerpoint/2010/main" Requires="p14">
      <p:transition spd="slow" p14:dur="2000" advTm="14430"/>
    </mc:Choice>
    <mc:Fallback>
      <p:transition spd="slow" advTm="14430"/>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19F236E7-BC2C-B23C-DC1B-57D26F6B694C}"/>
              </a:ext>
            </a:extLst>
          </p:cNvPr>
          <p:cNvPicPr>
            <a:picLocks noChangeAspect="1"/>
          </p:cNvPicPr>
          <p:nvPr/>
        </p:nvPicPr>
        <p:blipFill>
          <a:blip r:embed="rId3"/>
          <a:stretch>
            <a:fillRect/>
          </a:stretch>
        </p:blipFill>
        <p:spPr>
          <a:xfrm>
            <a:off x="1106672" y="1885561"/>
            <a:ext cx="9978655" cy="2329756"/>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5786419E-7A1D-520A-295E-B96209F3DDC6}"/>
              </a:ext>
            </a:extLst>
          </p:cNvPr>
          <p:cNvSpPr txBox="1"/>
          <p:nvPr/>
        </p:nvSpPr>
        <p:spPr>
          <a:xfrm>
            <a:off x="1095198" y="414337"/>
            <a:ext cx="6434775" cy="461665"/>
          </a:xfrm>
          <a:prstGeom prst="rect">
            <a:avLst/>
          </a:prstGeom>
          <a:noFill/>
        </p:spPr>
        <p:txBody>
          <a:bodyPr wrap="none" rtlCol="0">
            <a:spAutoFit/>
          </a:bodyPr>
          <a:lstStyle/>
          <a:p>
            <a:r>
              <a:rPr kumimoji="1" lang="zh-CN" altLang="en-US" sz="2400" dirty="0"/>
              <a:t>复杂场景下的涌现语言研究与验证：实验分析</a:t>
            </a:r>
          </a:p>
        </p:txBody>
      </p:sp>
      <p:sp>
        <p:nvSpPr>
          <p:cNvPr id="3" name="文本框 2">
            <a:extLst>
              <a:ext uri="{FF2B5EF4-FFF2-40B4-BE49-F238E27FC236}">
                <a16:creationId xmlns:a16="http://schemas.microsoft.com/office/drawing/2014/main" id="{6167FCE4-79B6-009F-F666-E1B169FE47B0}"/>
              </a:ext>
            </a:extLst>
          </p:cNvPr>
          <p:cNvSpPr txBox="1"/>
          <p:nvPr/>
        </p:nvSpPr>
        <p:spPr>
          <a:xfrm>
            <a:off x="4829027" y="1563309"/>
            <a:ext cx="1800493" cy="369332"/>
          </a:xfrm>
          <a:prstGeom prst="rect">
            <a:avLst/>
          </a:prstGeom>
          <a:noFill/>
        </p:spPr>
        <p:txBody>
          <a:bodyPr wrap="none" rtlCol="0">
            <a:spAutoFit/>
          </a:bodyPr>
          <a:lstStyle/>
          <a:p>
            <a:r>
              <a:rPr kumimoji="1" lang="zh-CN" altLang="en-US" dirty="0"/>
              <a:t>句子长度的影响</a:t>
            </a:r>
          </a:p>
        </p:txBody>
      </p:sp>
      <p:sp>
        <p:nvSpPr>
          <p:cNvPr id="5" name="文本框 4">
            <a:extLst>
              <a:ext uri="{FF2B5EF4-FFF2-40B4-BE49-F238E27FC236}">
                <a16:creationId xmlns:a16="http://schemas.microsoft.com/office/drawing/2014/main" id="{2FE20EAA-EEF2-9112-EC6B-00A1E1DC4445}"/>
              </a:ext>
            </a:extLst>
          </p:cNvPr>
          <p:cNvSpPr txBox="1"/>
          <p:nvPr/>
        </p:nvSpPr>
        <p:spPr>
          <a:xfrm>
            <a:off x="1095198" y="4881235"/>
            <a:ext cx="10509007" cy="923330"/>
          </a:xfrm>
          <a:prstGeom prst="rect">
            <a:avLst/>
          </a:prstGeom>
          <a:noFill/>
        </p:spPr>
        <p:txBody>
          <a:bodyPr wrap="square" rtlCol="0">
            <a:spAutoFit/>
          </a:bodyPr>
          <a:lstStyle/>
          <a:p>
            <a:r>
              <a:rPr kumimoji="1" lang="zh-CN" altLang="en-US" dirty="0"/>
              <a:t>尽管句子长度越长，可表达的空间越大，但是由于动作空间扩大，使得强化学习方法的训练难度加大导致表现下降。</a:t>
            </a:r>
            <a:endParaRPr kumimoji="1" lang="en-US" altLang="zh-CN" dirty="0"/>
          </a:p>
          <a:p>
            <a:endParaRPr kumimoji="1" lang="zh-CN" altLang="en-US" dirty="0"/>
          </a:p>
        </p:txBody>
      </p:sp>
      <p:sp>
        <p:nvSpPr>
          <p:cNvPr id="7" name="灯片编号占位符 6">
            <a:extLst>
              <a:ext uri="{FF2B5EF4-FFF2-40B4-BE49-F238E27FC236}">
                <a16:creationId xmlns:a16="http://schemas.microsoft.com/office/drawing/2014/main" id="{6CEF7DF3-B9F3-F58E-3378-A6E45E63A80C}"/>
              </a:ext>
            </a:extLst>
          </p:cNvPr>
          <p:cNvSpPr>
            <a:spLocks noGrp="1"/>
          </p:cNvSpPr>
          <p:nvPr>
            <p:ph type="sldNum" sz="quarter" idx="12"/>
          </p:nvPr>
        </p:nvSpPr>
        <p:spPr/>
        <p:txBody>
          <a:bodyPr/>
          <a:lstStyle/>
          <a:p>
            <a:fld id="{36CD7EB2-8BC9-43B5-9B4D-70093A545BDE}" type="slidenum">
              <a:rPr lang="zh-CN" altLang="en-US" smtClean="0"/>
              <a:t>35</a:t>
            </a:fld>
            <a:endParaRPr lang="zh-CN" altLang="en-US"/>
          </a:p>
        </p:txBody>
      </p:sp>
      <p:sp>
        <p:nvSpPr>
          <p:cNvPr id="8" name="矩形 7">
            <a:extLst>
              <a:ext uri="{FF2B5EF4-FFF2-40B4-BE49-F238E27FC236}">
                <a16:creationId xmlns:a16="http://schemas.microsoft.com/office/drawing/2014/main" id="{518A27D8-29F3-7308-9914-5A7EE4B542C6}"/>
              </a:ext>
            </a:extLst>
          </p:cNvPr>
          <p:cNvSpPr/>
          <p:nvPr/>
        </p:nvSpPr>
        <p:spPr>
          <a:xfrm>
            <a:off x="1106671" y="3618288"/>
            <a:ext cx="9978655" cy="535717"/>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9" name="直线箭头连接符 8">
            <a:extLst>
              <a:ext uri="{FF2B5EF4-FFF2-40B4-BE49-F238E27FC236}">
                <a16:creationId xmlns:a16="http://schemas.microsoft.com/office/drawing/2014/main" id="{B8FBBCDC-E8A0-C8F3-65A4-C2A340E7D730}"/>
              </a:ext>
            </a:extLst>
          </p:cNvPr>
          <p:cNvCxnSpPr>
            <a:cxnSpLocks/>
          </p:cNvCxnSpPr>
          <p:nvPr/>
        </p:nvCxnSpPr>
        <p:spPr>
          <a:xfrm>
            <a:off x="846893" y="3595256"/>
            <a:ext cx="0" cy="5587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866681"/>
      </p:ext>
    </p:extLst>
  </p:cSld>
  <p:clrMapOvr>
    <a:masterClrMapping/>
  </p:clrMapOvr>
  <mc:AlternateContent xmlns:mc="http://schemas.openxmlformats.org/markup-compatibility/2006">
    <mc:Choice xmlns:p14="http://schemas.microsoft.com/office/powerpoint/2010/main" Requires="p14">
      <p:transition spd="slow" p14:dur="2000" advTm="11189"/>
    </mc:Choice>
    <mc:Fallback>
      <p:transition spd="slow" advTm="11189"/>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5786419E-7A1D-520A-295E-B96209F3DDC6}"/>
              </a:ext>
            </a:extLst>
          </p:cNvPr>
          <p:cNvSpPr txBox="1"/>
          <p:nvPr/>
        </p:nvSpPr>
        <p:spPr>
          <a:xfrm>
            <a:off x="1095198" y="414337"/>
            <a:ext cx="6434775" cy="461665"/>
          </a:xfrm>
          <a:prstGeom prst="rect">
            <a:avLst/>
          </a:prstGeom>
          <a:noFill/>
        </p:spPr>
        <p:txBody>
          <a:bodyPr wrap="none" rtlCol="0">
            <a:spAutoFit/>
          </a:bodyPr>
          <a:lstStyle/>
          <a:p>
            <a:r>
              <a:rPr kumimoji="1" lang="zh-CN" altLang="en-US" sz="2400" dirty="0"/>
              <a:t>复杂场景下的涌现语言研究与验证：实验分析</a:t>
            </a:r>
          </a:p>
        </p:txBody>
      </p:sp>
      <p:pic>
        <p:nvPicPr>
          <p:cNvPr id="2" name="图片 1">
            <a:extLst>
              <a:ext uri="{FF2B5EF4-FFF2-40B4-BE49-F238E27FC236}">
                <a16:creationId xmlns:a16="http://schemas.microsoft.com/office/drawing/2014/main" id="{A0DEF57B-BF7C-FF94-1512-0A73A5D6E681}"/>
              </a:ext>
            </a:extLst>
          </p:cNvPr>
          <p:cNvPicPr>
            <a:picLocks noChangeAspect="1"/>
          </p:cNvPicPr>
          <p:nvPr/>
        </p:nvPicPr>
        <p:blipFill>
          <a:blip r:embed="rId3"/>
          <a:stretch>
            <a:fillRect/>
          </a:stretch>
        </p:blipFill>
        <p:spPr>
          <a:xfrm>
            <a:off x="920833" y="1810520"/>
            <a:ext cx="10350334" cy="2405358"/>
          </a:xfrm>
          <a:prstGeom prst="rect">
            <a:avLst/>
          </a:prstGeom>
        </p:spPr>
      </p:pic>
      <p:sp>
        <p:nvSpPr>
          <p:cNvPr id="3" name="文本框 2">
            <a:extLst>
              <a:ext uri="{FF2B5EF4-FFF2-40B4-BE49-F238E27FC236}">
                <a16:creationId xmlns:a16="http://schemas.microsoft.com/office/drawing/2014/main" id="{16A45B68-7116-9491-0B56-88A2ACB2783E}"/>
              </a:ext>
            </a:extLst>
          </p:cNvPr>
          <p:cNvSpPr txBox="1"/>
          <p:nvPr/>
        </p:nvSpPr>
        <p:spPr>
          <a:xfrm>
            <a:off x="5195753" y="1441188"/>
            <a:ext cx="1800493" cy="369332"/>
          </a:xfrm>
          <a:prstGeom prst="rect">
            <a:avLst/>
          </a:prstGeom>
          <a:noFill/>
        </p:spPr>
        <p:txBody>
          <a:bodyPr wrap="none" rtlCol="0">
            <a:spAutoFit/>
          </a:bodyPr>
          <a:lstStyle/>
          <a:p>
            <a:r>
              <a:rPr kumimoji="1" lang="zh-CN" altLang="en-US" dirty="0"/>
              <a:t>对话频率的影响</a:t>
            </a:r>
          </a:p>
        </p:txBody>
      </p:sp>
      <p:sp>
        <p:nvSpPr>
          <p:cNvPr id="5" name="文本框 4">
            <a:extLst>
              <a:ext uri="{FF2B5EF4-FFF2-40B4-BE49-F238E27FC236}">
                <a16:creationId xmlns:a16="http://schemas.microsoft.com/office/drawing/2014/main" id="{D9DFB1AB-72B1-62C0-869D-B34796639AF5}"/>
              </a:ext>
            </a:extLst>
          </p:cNvPr>
          <p:cNvSpPr txBox="1"/>
          <p:nvPr/>
        </p:nvSpPr>
        <p:spPr>
          <a:xfrm>
            <a:off x="1095198" y="4688731"/>
            <a:ext cx="10350334" cy="923330"/>
          </a:xfrm>
          <a:prstGeom prst="rect">
            <a:avLst/>
          </a:prstGeom>
          <a:noFill/>
        </p:spPr>
        <p:txBody>
          <a:bodyPr wrap="square" rtlCol="0">
            <a:spAutoFit/>
          </a:bodyPr>
          <a:lstStyle/>
          <a:p>
            <a:r>
              <a:rPr kumimoji="1" lang="zh-CN" altLang="en-US" dirty="0"/>
              <a:t>对话越频繁，传输的信息量越大，表现上升。通过对比发现 </a:t>
            </a:r>
            <a:r>
              <a:rPr kumimoji="1" lang="en-US" altLang="zh-CN" dirty="0"/>
              <a:t>only</a:t>
            </a:r>
            <a:r>
              <a:rPr kumimoji="1" lang="zh-CN" altLang="en-US" dirty="0"/>
              <a:t> </a:t>
            </a:r>
            <a:r>
              <a:rPr kumimoji="1" lang="en-US" altLang="zh-CN" dirty="0"/>
              <a:t>in</a:t>
            </a:r>
            <a:r>
              <a:rPr kumimoji="1" lang="zh-CN" altLang="en-US" dirty="0"/>
              <a:t> </a:t>
            </a:r>
            <a:r>
              <a:rPr kumimoji="1" lang="en-US" altLang="zh-CN" dirty="0"/>
              <a:t>beginning</a:t>
            </a:r>
            <a:r>
              <a:rPr kumimoji="1" lang="zh-CN" altLang="en-US" dirty="0"/>
              <a:t> 相比更频繁的对话情况（</a:t>
            </a:r>
            <a:r>
              <a:rPr kumimoji="1" lang="en-US" altLang="zh-CN" dirty="0"/>
              <a:t>soft</a:t>
            </a:r>
            <a:r>
              <a:rPr kumimoji="1" lang="zh-CN" altLang="en-US" dirty="0"/>
              <a:t>，</a:t>
            </a:r>
            <a:r>
              <a:rPr kumimoji="1" lang="en-US" altLang="zh-CN" dirty="0"/>
              <a:t>20%</a:t>
            </a:r>
            <a:r>
              <a:rPr kumimoji="1" lang="zh-CN" altLang="en-US" dirty="0"/>
              <a:t>，</a:t>
            </a:r>
            <a:r>
              <a:rPr kumimoji="1" lang="en-US" altLang="zh-CN" dirty="0"/>
              <a:t>50%</a:t>
            </a:r>
            <a:r>
              <a:rPr kumimoji="1" lang="zh-CN" altLang="en-US" dirty="0"/>
              <a:t>，</a:t>
            </a:r>
            <a:r>
              <a:rPr kumimoji="1" lang="en-US" altLang="zh-CN" dirty="0"/>
              <a:t>100%</a:t>
            </a:r>
            <a:r>
              <a:rPr kumimoji="1" lang="zh-CN" altLang="en-US" dirty="0"/>
              <a:t>）表现更差，说明仅仅在开始时进行交流是不足够的，证明了信息不是在第一轮就传输全部的信息，而是逐步传递信息。</a:t>
            </a:r>
            <a:endParaRPr kumimoji="1" lang="en-US" altLang="zh-CN" dirty="0"/>
          </a:p>
        </p:txBody>
      </p:sp>
      <p:sp>
        <p:nvSpPr>
          <p:cNvPr id="7" name="灯片编号占位符 6">
            <a:extLst>
              <a:ext uri="{FF2B5EF4-FFF2-40B4-BE49-F238E27FC236}">
                <a16:creationId xmlns:a16="http://schemas.microsoft.com/office/drawing/2014/main" id="{AEEDE5E5-842E-3DA5-5005-AF237673E028}"/>
              </a:ext>
            </a:extLst>
          </p:cNvPr>
          <p:cNvSpPr>
            <a:spLocks noGrp="1"/>
          </p:cNvSpPr>
          <p:nvPr>
            <p:ph type="sldNum" sz="quarter" idx="12"/>
          </p:nvPr>
        </p:nvSpPr>
        <p:spPr/>
        <p:txBody>
          <a:bodyPr/>
          <a:lstStyle/>
          <a:p>
            <a:fld id="{36CD7EB2-8BC9-43B5-9B4D-70093A545BDE}" type="slidenum">
              <a:rPr lang="zh-CN" altLang="en-US" smtClean="0"/>
              <a:t>36</a:t>
            </a:fld>
            <a:endParaRPr lang="zh-CN" altLang="en-US"/>
          </a:p>
        </p:txBody>
      </p:sp>
      <p:cxnSp>
        <p:nvCxnSpPr>
          <p:cNvPr id="8" name="直线箭头连接符 7">
            <a:extLst>
              <a:ext uri="{FF2B5EF4-FFF2-40B4-BE49-F238E27FC236}">
                <a16:creationId xmlns:a16="http://schemas.microsoft.com/office/drawing/2014/main" id="{292B638F-19BF-6863-0CD6-7A9F0C023A95}"/>
              </a:ext>
            </a:extLst>
          </p:cNvPr>
          <p:cNvCxnSpPr>
            <a:cxnSpLocks/>
          </p:cNvCxnSpPr>
          <p:nvPr/>
        </p:nvCxnSpPr>
        <p:spPr>
          <a:xfrm flipV="1">
            <a:off x="584899" y="2724144"/>
            <a:ext cx="0" cy="1168983"/>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34032288"/>
      </p:ext>
    </p:extLst>
  </p:cSld>
  <p:clrMapOvr>
    <a:masterClrMapping/>
  </p:clrMapOvr>
  <mc:AlternateContent xmlns:mc="http://schemas.openxmlformats.org/markup-compatibility/2006">
    <mc:Choice xmlns:p14="http://schemas.microsoft.com/office/powerpoint/2010/main" Requires="p14">
      <p:transition spd="slow" p14:dur="2000" advTm="18552"/>
    </mc:Choice>
    <mc:Fallback>
      <p:transition spd="slow" advTm="18552"/>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5786419E-7A1D-520A-295E-B96209F3DDC6}"/>
              </a:ext>
            </a:extLst>
          </p:cNvPr>
          <p:cNvSpPr txBox="1"/>
          <p:nvPr/>
        </p:nvSpPr>
        <p:spPr>
          <a:xfrm>
            <a:off x="1095198" y="414337"/>
            <a:ext cx="6434775" cy="461665"/>
          </a:xfrm>
          <a:prstGeom prst="rect">
            <a:avLst/>
          </a:prstGeom>
          <a:noFill/>
        </p:spPr>
        <p:txBody>
          <a:bodyPr wrap="none" rtlCol="0">
            <a:spAutoFit/>
          </a:bodyPr>
          <a:lstStyle/>
          <a:p>
            <a:r>
              <a:rPr kumimoji="1" lang="zh-CN" altLang="en-US" sz="2400" dirty="0"/>
              <a:t>复杂场景下的涌现语言研究与验证：实验分析</a:t>
            </a:r>
          </a:p>
        </p:txBody>
      </p:sp>
      <p:pic>
        <p:nvPicPr>
          <p:cNvPr id="2" name="图片 1">
            <a:extLst>
              <a:ext uri="{FF2B5EF4-FFF2-40B4-BE49-F238E27FC236}">
                <a16:creationId xmlns:a16="http://schemas.microsoft.com/office/drawing/2014/main" id="{93EE14EC-348C-4900-846F-AB47A14C0AA7}"/>
              </a:ext>
            </a:extLst>
          </p:cNvPr>
          <p:cNvPicPr>
            <a:picLocks noChangeAspect="1"/>
          </p:cNvPicPr>
          <p:nvPr/>
        </p:nvPicPr>
        <p:blipFill>
          <a:blip r:embed="rId4"/>
          <a:stretch>
            <a:fillRect/>
          </a:stretch>
        </p:blipFill>
        <p:spPr>
          <a:xfrm>
            <a:off x="1039096" y="1524373"/>
            <a:ext cx="6996408" cy="4685255"/>
          </a:xfrm>
          <a:prstGeom prst="rect">
            <a:avLst/>
          </a:prstGeom>
        </p:spPr>
      </p:pic>
      <p:sp>
        <p:nvSpPr>
          <p:cNvPr id="3" name="文本框 2">
            <a:extLst>
              <a:ext uri="{FF2B5EF4-FFF2-40B4-BE49-F238E27FC236}">
                <a16:creationId xmlns:a16="http://schemas.microsoft.com/office/drawing/2014/main" id="{6C8E14F2-4201-87B8-131D-55241179D69A}"/>
              </a:ext>
            </a:extLst>
          </p:cNvPr>
          <p:cNvSpPr txBox="1"/>
          <p:nvPr/>
        </p:nvSpPr>
        <p:spPr>
          <a:xfrm>
            <a:off x="3637053" y="1155041"/>
            <a:ext cx="1800493" cy="369332"/>
          </a:xfrm>
          <a:prstGeom prst="rect">
            <a:avLst/>
          </a:prstGeom>
          <a:noFill/>
        </p:spPr>
        <p:txBody>
          <a:bodyPr wrap="none" rtlCol="0">
            <a:spAutoFit/>
          </a:bodyPr>
          <a:lstStyle/>
          <a:p>
            <a:r>
              <a:rPr kumimoji="1" lang="zh-CN" altLang="en-US" dirty="0"/>
              <a:t>任务难度的影响</a:t>
            </a:r>
          </a:p>
        </p:txBody>
      </p:sp>
      <p:sp>
        <p:nvSpPr>
          <p:cNvPr id="5" name="文本框 4">
            <a:extLst>
              <a:ext uri="{FF2B5EF4-FFF2-40B4-BE49-F238E27FC236}">
                <a16:creationId xmlns:a16="http://schemas.microsoft.com/office/drawing/2014/main" id="{26DBD255-76EA-95D2-A206-A9617802CDFB}"/>
              </a:ext>
            </a:extLst>
          </p:cNvPr>
          <p:cNvSpPr txBox="1"/>
          <p:nvPr/>
        </p:nvSpPr>
        <p:spPr>
          <a:xfrm>
            <a:off x="8035505" y="3486251"/>
            <a:ext cx="3918463" cy="369332"/>
          </a:xfrm>
          <a:prstGeom prst="rect">
            <a:avLst/>
          </a:prstGeom>
          <a:noFill/>
        </p:spPr>
        <p:txBody>
          <a:bodyPr wrap="square" rtlCol="0">
            <a:spAutoFit/>
          </a:bodyPr>
          <a:lstStyle/>
          <a:p>
            <a:r>
              <a:rPr kumimoji="1" lang="zh-CN" altLang="en-US" dirty="0"/>
              <a:t>随着任务难度的增加，模型表现下降。</a:t>
            </a:r>
          </a:p>
        </p:txBody>
      </p:sp>
      <p:sp>
        <p:nvSpPr>
          <p:cNvPr id="6" name="文本框 5">
            <a:extLst>
              <a:ext uri="{FF2B5EF4-FFF2-40B4-BE49-F238E27FC236}">
                <a16:creationId xmlns:a16="http://schemas.microsoft.com/office/drawing/2014/main" id="{D7EC1F80-CEAD-E11E-93B5-B26AC968CEE4}"/>
              </a:ext>
            </a:extLst>
          </p:cNvPr>
          <p:cNvSpPr txBox="1"/>
          <p:nvPr/>
        </p:nvSpPr>
        <p:spPr>
          <a:xfrm>
            <a:off x="8035504" y="2803283"/>
            <a:ext cx="3918464" cy="646331"/>
          </a:xfrm>
          <a:prstGeom prst="rect">
            <a:avLst/>
          </a:prstGeom>
          <a:noFill/>
        </p:spPr>
        <p:txBody>
          <a:bodyPr wrap="square" rtlCol="0">
            <a:spAutoFit/>
          </a:bodyPr>
          <a:lstStyle/>
          <a:p>
            <a:r>
              <a:rPr kumimoji="1" lang="zh-CN" altLang="en-US" dirty="0"/>
              <a:t>开始位置到目标位置的最短跳数用于衡量任务难度。</a:t>
            </a:r>
          </a:p>
        </p:txBody>
      </p:sp>
      <p:sp>
        <p:nvSpPr>
          <p:cNvPr id="8" name="灯片编号占位符 7">
            <a:extLst>
              <a:ext uri="{FF2B5EF4-FFF2-40B4-BE49-F238E27FC236}">
                <a16:creationId xmlns:a16="http://schemas.microsoft.com/office/drawing/2014/main" id="{07D6F4EF-97F2-E57B-6D8D-CA27738BA238}"/>
              </a:ext>
            </a:extLst>
          </p:cNvPr>
          <p:cNvSpPr>
            <a:spLocks noGrp="1"/>
          </p:cNvSpPr>
          <p:nvPr>
            <p:ph type="sldNum" sz="quarter" idx="12"/>
          </p:nvPr>
        </p:nvSpPr>
        <p:spPr/>
        <p:txBody>
          <a:bodyPr/>
          <a:lstStyle/>
          <a:p>
            <a:fld id="{36CD7EB2-8BC9-43B5-9B4D-70093A545BDE}" type="slidenum">
              <a:rPr lang="zh-CN" altLang="en-US" smtClean="0"/>
              <a:t>37</a:t>
            </a:fld>
            <a:endParaRPr lang="zh-CN" altLang="en-US"/>
          </a:p>
        </p:txBody>
      </p:sp>
    </p:spTree>
    <p:extLst>
      <p:ext uri="{BB962C8B-B14F-4D97-AF65-F5344CB8AC3E}">
        <p14:creationId xmlns:p14="http://schemas.microsoft.com/office/powerpoint/2010/main" val="1751357016"/>
      </p:ext>
    </p:extLst>
  </p:cSld>
  <p:clrMapOvr>
    <a:masterClrMapping/>
  </p:clrMapOvr>
  <mc:AlternateContent xmlns:mc="http://schemas.openxmlformats.org/markup-compatibility/2006">
    <mc:Choice xmlns:p14="http://schemas.microsoft.com/office/powerpoint/2010/main" Requires="p14">
      <p:transition spd="slow" p14:dur="2000" advTm="18368"/>
    </mc:Choice>
    <mc:Fallback>
      <p:transition spd="slow" advTm="18368"/>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5786419E-7A1D-520A-295E-B96209F3DDC6}"/>
              </a:ext>
            </a:extLst>
          </p:cNvPr>
          <p:cNvSpPr txBox="1"/>
          <p:nvPr/>
        </p:nvSpPr>
        <p:spPr>
          <a:xfrm>
            <a:off x="1095198" y="414337"/>
            <a:ext cx="6434775" cy="461665"/>
          </a:xfrm>
          <a:prstGeom prst="rect">
            <a:avLst/>
          </a:prstGeom>
          <a:noFill/>
        </p:spPr>
        <p:txBody>
          <a:bodyPr wrap="none" rtlCol="0">
            <a:spAutoFit/>
          </a:bodyPr>
          <a:lstStyle/>
          <a:p>
            <a:r>
              <a:rPr kumimoji="1" lang="zh-CN" altLang="en-US" sz="2400" dirty="0"/>
              <a:t>复杂场景下的涌现语言研究与验证：实验分析</a:t>
            </a:r>
          </a:p>
        </p:txBody>
      </p:sp>
      <p:pic>
        <p:nvPicPr>
          <p:cNvPr id="2" name="图片 1">
            <a:extLst>
              <a:ext uri="{FF2B5EF4-FFF2-40B4-BE49-F238E27FC236}">
                <a16:creationId xmlns:a16="http://schemas.microsoft.com/office/drawing/2014/main" id="{F93F4546-172E-B2E9-7CF6-C8B0512DFAD3}"/>
              </a:ext>
            </a:extLst>
          </p:cNvPr>
          <p:cNvPicPr>
            <a:picLocks noChangeAspect="1"/>
          </p:cNvPicPr>
          <p:nvPr/>
        </p:nvPicPr>
        <p:blipFill>
          <a:blip r:embed="rId3"/>
          <a:stretch>
            <a:fillRect/>
          </a:stretch>
        </p:blipFill>
        <p:spPr>
          <a:xfrm>
            <a:off x="871799" y="1376531"/>
            <a:ext cx="6881571" cy="4605427"/>
          </a:xfrm>
          <a:prstGeom prst="rect">
            <a:avLst/>
          </a:prstGeom>
        </p:spPr>
      </p:pic>
      <p:sp>
        <p:nvSpPr>
          <p:cNvPr id="3" name="文本框 2">
            <a:extLst>
              <a:ext uri="{FF2B5EF4-FFF2-40B4-BE49-F238E27FC236}">
                <a16:creationId xmlns:a16="http://schemas.microsoft.com/office/drawing/2014/main" id="{D98F4933-3FFE-7C49-C30B-2F3BA4A84D32}"/>
              </a:ext>
            </a:extLst>
          </p:cNvPr>
          <p:cNvSpPr txBox="1"/>
          <p:nvPr/>
        </p:nvSpPr>
        <p:spPr>
          <a:xfrm>
            <a:off x="3412337" y="1058628"/>
            <a:ext cx="1800493" cy="369332"/>
          </a:xfrm>
          <a:prstGeom prst="rect">
            <a:avLst/>
          </a:prstGeom>
          <a:noFill/>
        </p:spPr>
        <p:txBody>
          <a:bodyPr wrap="none" rtlCol="0">
            <a:spAutoFit/>
          </a:bodyPr>
          <a:lstStyle/>
          <a:p>
            <a:r>
              <a:rPr kumimoji="1" lang="zh-CN" altLang="en-US" dirty="0"/>
              <a:t>词表大小的影响</a:t>
            </a:r>
          </a:p>
        </p:txBody>
      </p:sp>
      <p:sp>
        <p:nvSpPr>
          <p:cNvPr id="7" name="灯片编号占位符 6">
            <a:extLst>
              <a:ext uri="{FF2B5EF4-FFF2-40B4-BE49-F238E27FC236}">
                <a16:creationId xmlns:a16="http://schemas.microsoft.com/office/drawing/2014/main" id="{466AF4C4-F1A9-1403-E59B-F52C1522F5B7}"/>
              </a:ext>
            </a:extLst>
          </p:cNvPr>
          <p:cNvSpPr>
            <a:spLocks noGrp="1"/>
          </p:cNvSpPr>
          <p:nvPr>
            <p:ph type="sldNum" sz="quarter" idx="12"/>
          </p:nvPr>
        </p:nvSpPr>
        <p:spPr/>
        <p:txBody>
          <a:bodyPr/>
          <a:lstStyle/>
          <a:p>
            <a:fld id="{36CD7EB2-8BC9-43B5-9B4D-70093A545BDE}" type="slidenum">
              <a:rPr lang="zh-CN" altLang="en-US" smtClean="0"/>
              <a:t>38</a:t>
            </a:fld>
            <a:endParaRPr lang="zh-CN" altLang="en-US"/>
          </a:p>
        </p:txBody>
      </p:sp>
      <p:sp>
        <p:nvSpPr>
          <p:cNvPr id="6" name="矩形 5">
            <a:extLst>
              <a:ext uri="{FF2B5EF4-FFF2-40B4-BE49-F238E27FC236}">
                <a16:creationId xmlns:a16="http://schemas.microsoft.com/office/drawing/2014/main" id="{664B39C6-B7A3-F7A5-F658-D3F0B2F63553}"/>
              </a:ext>
            </a:extLst>
          </p:cNvPr>
          <p:cNvSpPr/>
          <p:nvPr/>
        </p:nvSpPr>
        <p:spPr>
          <a:xfrm>
            <a:off x="1377539" y="1493558"/>
            <a:ext cx="3287524" cy="1059637"/>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93123ED-E8C1-0A39-B1EE-E2C3E4E3C497}"/>
              </a:ext>
            </a:extLst>
          </p:cNvPr>
          <p:cNvSpPr/>
          <p:nvPr/>
        </p:nvSpPr>
        <p:spPr>
          <a:xfrm>
            <a:off x="1377538" y="3004457"/>
            <a:ext cx="3287524" cy="1050044"/>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03C5AC8F-3C19-069F-9131-54BB7FF4C363}"/>
              </a:ext>
            </a:extLst>
          </p:cNvPr>
          <p:cNvSpPr/>
          <p:nvPr/>
        </p:nvSpPr>
        <p:spPr>
          <a:xfrm>
            <a:off x="1377538" y="4530521"/>
            <a:ext cx="3287524" cy="1050044"/>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3BE9E452-9F47-E5C5-29B2-E006E7C3D51E}"/>
              </a:ext>
            </a:extLst>
          </p:cNvPr>
          <p:cNvCxnSpPr>
            <a:cxnSpLocks/>
          </p:cNvCxnSpPr>
          <p:nvPr/>
        </p:nvCxnSpPr>
        <p:spPr>
          <a:xfrm flipV="1">
            <a:off x="648971" y="1683727"/>
            <a:ext cx="0" cy="7008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458557B2-801D-03F8-9154-9E02A281D1FF}"/>
              </a:ext>
            </a:extLst>
          </p:cNvPr>
          <p:cNvCxnSpPr>
            <a:cxnSpLocks/>
          </p:cNvCxnSpPr>
          <p:nvPr/>
        </p:nvCxnSpPr>
        <p:spPr>
          <a:xfrm flipV="1">
            <a:off x="648971" y="3213665"/>
            <a:ext cx="0" cy="7008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4AD6C078-8176-8098-817B-FE8AD5ADCE46}"/>
              </a:ext>
            </a:extLst>
          </p:cNvPr>
          <p:cNvCxnSpPr>
            <a:cxnSpLocks/>
          </p:cNvCxnSpPr>
          <p:nvPr/>
        </p:nvCxnSpPr>
        <p:spPr>
          <a:xfrm flipV="1">
            <a:off x="648971" y="4709956"/>
            <a:ext cx="0" cy="700810"/>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7" name="文本框 16">
            <a:extLst>
              <a:ext uri="{FF2B5EF4-FFF2-40B4-BE49-F238E27FC236}">
                <a16:creationId xmlns:a16="http://schemas.microsoft.com/office/drawing/2014/main" id="{BFCA6E25-10EC-64CC-9500-9AD12A686853}"/>
              </a:ext>
            </a:extLst>
          </p:cNvPr>
          <p:cNvSpPr txBox="1"/>
          <p:nvPr/>
        </p:nvSpPr>
        <p:spPr>
          <a:xfrm>
            <a:off x="8717058" y="2993393"/>
            <a:ext cx="3324519" cy="1200329"/>
          </a:xfrm>
          <a:prstGeom prst="rect">
            <a:avLst/>
          </a:prstGeom>
          <a:noFill/>
        </p:spPr>
        <p:txBody>
          <a:bodyPr wrap="square" rtlCol="0">
            <a:spAutoFit/>
          </a:bodyPr>
          <a:lstStyle/>
          <a:p>
            <a:r>
              <a:rPr kumimoji="1" lang="zh-CN" altLang="en-US" dirty="0"/>
              <a:t>类似于句子长度影响的结论，词表的扩大使得动作空间加大，表现下降。</a:t>
            </a:r>
            <a:endParaRPr kumimoji="1" lang="en-US" altLang="zh-CN" dirty="0"/>
          </a:p>
          <a:p>
            <a:endParaRPr kumimoji="1" lang="zh-CN" altLang="en-US" dirty="0"/>
          </a:p>
        </p:txBody>
      </p:sp>
    </p:spTree>
    <p:extLst>
      <p:ext uri="{BB962C8B-B14F-4D97-AF65-F5344CB8AC3E}">
        <p14:creationId xmlns:p14="http://schemas.microsoft.com/office/powerpoint/2010/main" val="700263258"/>
      </p:ext>
    </p:extLst>
  </p:cSld>
  <p:clrMapOvr>
    <a:masterClrMapping/>
  </p:clrMapOvr>
  <mc:AlternateContent xmlns:mc="http://schemas.openxmlformats.org/markup-compatibility/2006">
    <mc:Choice xmlns:p14="http://schemas.microsoft.com/office/powerpoint/2010/main" Requires="p14">
      <p:transition spd="slow" p14:dur="2000" advTm="16452"/>
    </mc:Choice>
    <mc:Fallback>
      <p:transition spd="slow" advTm="16452"/>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FA0F8C27-EAFC-9AB7-0C94-964615901F33}"/>
              </a:ext>
            </a:extLst>
          </p:cNvPr>
          <p:cNvPicPr>
            <a:picLocks noChangeAspect="1"/>
          </p:cNvPicPr>
          <p:nvPr/>
        </p:nvPicPr>
        <p:blipFill>
          <a:blip r:embed="rId3"/>
          <a:stretch>
            <a:fillRect/>
          </a:stretch>
        </p:blipFill>
        <p:spPr>
          <a:xfrm>
            <a:off x="871799" y="1376531"/>
            <a:ext cx="6881571" cy="4605427"/>
          </a:xfrm>
          <a:prstGeom prst="rect">
            <a:avLst/>
          </a:prstGeom>
        </p:spPr>
      </p:pic>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4" name="文本框 3">
            <a:extLst>
              <a:ext uri="{FF2B5EF4-FFF2-40B4-BE49-F238E27FC236}">
                <a16:creationId xmlns:a16="http://schemas.microsoft.com/office/drawing/2014/main" id="{5786419E-7A1D-520A-295E-B96209F3DDC6}"/>
              </a:ext>
            </a:extLst>
          </p:cNvPr>
          <p:cNvSpPr txBox="1"/>
          <p:nvPr/>
        </p:nvSpPr>
        <p:spPr>
          <a:xfrm>
            <a:off x="1095198" y="414337"/>
            <a:ext cx="6434775" cy="461665"/>
          </a:xfrm>
          <a:prstGeom prst="rect">
            <a:avLst/>
          </a:prstGeom>
          <a:noFill/>
        </p:spPr>
        <p:txBody>
          <a:bodyPr wrap="none" rtlCol="0">
            <a:spAutoFit/>
          </a:bodyPr>
          <a:lstStyle/>
          <a:p>
            <a:r>
              <a:rPr kumimoji="1" lang="zh-CN" altLang="en-US" sz="2400" dirty="0"/>
              <a:t>复杂场景下的涌现语言研究与验证：实验分析</a:t>
            </a:r>
          </a:p>
        </p:txBody>
      </p:sp>
      <p:sp>
        <p:nvSpPr>
          <p:cNvPr id="5" name="文本框 4">
            <a:extLst>
              <a:ext uri="{FF2B5EF4-FFF2-40B4-BE49-F238E27FC236}">
                <a16:creationId xmlns:a16="http://schemas.microsoft.com/office/drawing/2014/main" id="{11BA1F8D-AC20-ED9E-F2F8-595E8ACEA4A0}"/>
              </a:ext>
            </a:extLst>
          </p:cNvPr>
          <p:cNvSpPr txBox="1"/>
          <p:nvPr/>
        </p:nvSpPr>
        <p:spPr>
          <a:xfrm>
            <a:off x="8717058" y="2993393"/>
            <a:ext cx="3324519" cy="1200329"/>
          </a:xfrm>
          <a:prstGeom prst="rect">
            <a:avLst/>
          </a:prstGeom>
          <a:noFill/>
        </p:spPr>
        <p:txBody>
          <a:bodyPr wrap="square" rtlCol="0">
            <a:spAutoFit/>
          </a:bodyPr>
          <a:lstStyle/>
          <a:p>
            <a:r>
              <a:rPr kumimoji="1" lang="zh-CN" altLang="en-US" dirty="0"/>
              <a:t>类似于句子长度影响的结论，词表的扩大使得动作空间加大，表现下降。</a:t>
            </a:r>
            <a:endParaRPr kumimoji="1" lang="en-US" altLang="zh-CN" dirty="0"/>
          </a:p>
          <a:p>
            <a:endParaRPr kumimoji="1" lang="zh-CN" altLang="en-US" dirty="0"/>
          </a:p>
        </p:txBody>
      </p:sp>
      <p:sp>
        <p:nvSpPr>
          <p:cNvPr id="7" name="灯片编号占位符 6">
            <a:extLst>
              <a:ext uri="{FF2B5EF4-FFF2-40B4-BE49-F238E27FC236}">
                <a16:creationId xmlns:a16="http://schemas.microsoft.com/office/drawing/2014/main" id="{466AF4C4-F1A9-1403-E59B-F52C1522F5B7}"/>
              </a:ext>
            </a:extLst>
          </p:cNvPr>
          <p:cNvSpPr>
            <a:spLocks noGrp="1"/>
          </p:cNvSpPr>
          <p:nvPr>
            <p:ph type="sldNum" sz="quarter" idx="12"/>
          </p:nvPr>
        </p:nvSpPr>
        <p:spPr/>
        <p:txBody>
          <a:bodyPr/>
          <a:lstStyle/>
          <a:p>
            <a:fld id="{36CD7EB2-8BC9-43B5-9B4D-70093A545BDE}" type="slidenum">
              <a:rPr lang="zh-CN" altLang="en-US" smtClean="0"/>
              <a:t>39</a:t>
            </a:fld>
            <a:endParaRPr lang="zh-CN" altLang="en-US"/>
          </a:p>
        </p:txBody>
      </p:sp>
      <p:sp>
        <p:nvSpPr>
          <p:cNvPr id="6" name="矩形 5">
            <a:extLst>
              <a:ext uri="{FF2B5EF4-FFF2-40B4-BE49-F238E27FC236}">
                <a16:creationId xmlns:a16="http://schemas.microsoft.com/office/drawing/2014/main" id="{F2DFC455-3090-3C51-0B25-499DEA9C495B}"/>
              </a:ext>
            </a:extLst>
          </p:cNvPr>
          <p:cNvSpPr/>
          <p:nvPr/>
        </p:nvSpPr>
        <p:spPr>
          <a:xfrm>
            <a:off x="4616571" y="1492202"/>
            <a:ext cx="3043013" cy="1059637"/>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6EE2FC4-2FA7-4E50-1420-B02DAB990777}"/>
              </a:ext>
            </a:extLst>
          </p:cNvPr>
          <p:cNvSpPr/>
          <p:nvPr/>
        </p:nvSpPr>
        <p:spPr>
          <a:xfrm>
            <a:off x="4621993" y="3006668"/>
            <a:ext cx="3043013" cy="1059637"/>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0CF6E6C-395E-6775-CB86-3A7D8E06E0E5}"/>
              </a:ext>
            </a:extLst>
          </p:cNvPr>
          <p:cNvSpPr/>
          <p:nvPr/>
        </p:nvSpPr>
        <p:spPr>
          <a:xfrm>
            <a:off x="4616570" y="4526229"/>
            <a:ext cx="3043013" cy="1059637"/>
          </a:xfrm>
          <a:prstGeom prst="rect">
            <a:avLst/>
          </a:prstGeom>
          <a:noFill/>
          <a:ln w="317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cxnSp>
        <p:nvCxnSpPr>
          <p:cNvPr id="14" name="直线箭头连接符 13">
            <a:extLst>
              <a:ext uri="{FF2B5EF4-FFF2-40B4-BE49-F238E27FC236}">
                <a16:creationId xmlns:a16="http://schemas.microsoft.com/office/drawing/2014/main" id="{6AAE7473-13C8-980B-BED4-E1BF007AE2FF}"/>
              </a:ext>
            </a:extLst>
          </p:cNvPr>
          <p:cNvCxnSpPr>
            <a:cxnSpLocks/>
          </p:cNvCxnSpPr>
          <p:nvPr/>
        </p:nvCxnSpPr>
        <p:spPr>
          <a:xfrm>
            <a:off x="7960213" y="1730828"/>
            <a:ext cx="0" cy="5587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直线箭头连接符 14">
            <a:extLst>
              <a:ext uri="{FF2B5EF4-FFF2-40B4-BE49-F238E27FC236}">
                <a16:creationId xmlns:a16="http://schemas.microsoft.com/office/drawing/2014/main" id="{C4F6D3A5-C92F-3147-FE43-382332607DD9}"/>
              </a:ext>
            </a:extLst>
          </p:cNvPr>
          <p:cNvCxnSpPr>
            <a:cxnSpLocks/>
          </p:cNvCxnSpPr>
          <p:nvPr/>
        </p:nvCxnSpPr>
        <p:spPr>
          <a:xfrm>
            <a:off x="7985730" y="3257111"/>
            <a:ext cx="0" cy="5587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直线箭头连接符 15">
            <a:extLst>
              <a:ext uri="{FF2B5EF4-FFF2-40B4-BE49-F238E27FC236}">
                <a16:creationId xmlns:a16="http://schemas.microsoft.com/office/drawing/2014/main" id="{ADA30148-D701-3096-DD59-E5D11A0D1AE8}"/>
              </a:ext>
            </a:extLst>
          </p:cNvPr>
          <p:cNvCxnSpPr>
            <a:cxnSpLocks/>
          </p:cNvCxnSpPr>
          <p:nvPr/>
        </p:nvCxnSpPr>
        <p:spPr>
          <a:xfrm>
            <a:off x="7985730" y="4776672"/>
            <a:ext cx="0" cy="558749"/>
          </a:xfrm>
          <a:prstGeom prst="straightConnector1">
            <a:avLst/>
          </a:prstGeom>
          <a:ln w="28575">
            <a:solidFill>
              <a:srgbClr val="C00000"/>
            </a:solidFill>
            <a:tailEnd type="triangle"/>
          </a:ln>
        </p:spPr>
        <p:style>
          <a:lnRef idx="1">
            <a:schemeClr val="accent1"/>
          </a:lnRef>
          <a:fillRef idx="0">
            <a:schemeClr val="accent1"/>
          </a:fillRef>
          <a:effectRef idx="0">
            <a:schemeClr val="accent1"/>
          </a:effectRef>
          <a:fontRef idx="minor">
            <a:schemeClr val="tx1"/>
          </a:fontRef>
        </p:style>
      </p:cxnSp>
      <p:sp>
        <p:nvSpPr>
          <p:cNvPr id="11" name="文本框 10">
            <a:extLst>
              <a:ext uri="{FF2B5EF4-FFF2-40B4-BE49-F238E27FC236}">
                <a16:creationId xmlns:a16="http://schemas.microsoft.com/office/drawing/2014/main" id="{4EB26F2A-381C-5C86-F1C2-B23A57919DDB}"/>
              </a:ext>
            </a:extLst>
          </p:cNvPr>
          <p:cNvSpPr txBox="1"/>
          <p:nvPr/>
        </p:nvSpPr>
        <p:spPr>
          <a:xfrm>
            <a:off x="3412337" y="1058628"/>
            <a:ext cx="1800493" cy="369332"/>
          </a:xfrm>
          <a:prstGeom prst="rect">
            <a:avLst/>
          </a:prstGeom>
          <a:noFill/>
        </p:spPr>
        <p:txBody>
          <a:bodyPr wrap="none" rtlCol="0">
            <a:spAutoFit/>
          </a:bodyPr>
          <a:lstStyle/>
          <a:p>
            <a:r>
              <a:rPr kumimoji="1" lang="zh-CN" altLang="en-US" dirty="0"/>
              <a:t>词表大小的影响</a:t>
            </a:r>
          </a:p>
        </p:txBody>
      </p:sp>
    </p:spTree>
    <p:extLst>
      <p:ext uri="{BB962C8B-B14F-4D97-AF65-F5344CB8AC3E}">
        <p14:creationId xmlns:p14="http://schemas.microsoft.com/office/powerpoint/2010/main" val="4070891885"/>
      </p:ext>
    </p:extLst>
  </p:cSld>
  <p:clrMapOvr>
    <a:masterClrMapping/>
  </p:clrMapOvr>
  <mc:AlternateContent xmlns:mc="http://schemas.openxmlformats.org/markup-compatibility/2006">
    <mc:Choice xmlns:p14="http://schemas.microsoft.com/office/powerpoint/2010/main" Requires="p14">
      <p:transition spd="slow" p14:dur="2000" advTm="573"/>
    </mc:Choice>
    <mc:Fallback>
      <p:transition spd="slow" advTm="573"/>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5" name="文本框 4">
            <a:extLst>
              <a:ext uri="{FF2B5EF4-FFF2-40B4-BE49-F238E27FC236}">
                <a16:creationId xmlns:a16="http://schemas.microsoft.com/office/drawing/2014/main" id="{845C9CB8-70E1-E34B-7595-0B940BF40970}"/>
              </a:ext>
            </a:extLst>
          </p:cNvPr>
          <p:cNvSpPr txBox="1"/>
          <p:nvPr/>
        </p:nvSpPr>
        <p:spPr>
          <a:xfrm>
            <a:off x="968692" y="1158359"/>
            <a:ext cx="11221784" cy="3139321"/>
          </a:xfrm>
          <a:prstGeom prst="rect">
            <a:avLst/>
          </a:prstGeom>
          <a:noFill/>
        </p:spPr>
        <p:txBody>
          <a:bodyPr wrap="square">
            <a:spAutoFit/>
          </a:bodyPr>
          <a:lstStyle/>
          <a:p>
            <a:r>
              <a:rPr kumimoji="1" lang="zh-CN" altLang="en-US" dirty="0"/>
              <a:t>多智能体交互通常包含两个要素：</a:t>
            </a:r>
            <a:endParaRPr kumimoji="1" lang="en-US" altLang="zh-CN" dirty="0"/>
          </a:p>
          <a:p>
            <a:endParaRPr kumimoji="1" lang="en-US" altLang="zh-CN" dirty="0"/>
          </a:p>
          <a:p>
            <a:pPr marL="342900" indent="-342900">
              <a:buAutoNum type="arabicPeriod"/>
            </a:pPr>
            <a:r>
              <a:rPr kumimoji="1" lang="zh-CN" altLang="en-US" dirty="0"/>
              <a:t>采用何种交互语言：</a:t>
            </a:r>
            <a:endParaRPr kumimoji="1" lang="en-US" altLang="zh-CN" dirty="0"/>
          </a:p>
          <a:p>
            <a:pPr marL="342900" indent="-342900">
              <a:buAutoNum type="arabicPeriod"/>
            </a:pPr>
            <a:endParaRPr kumimoji="1" lang="en-US" altLang="zh-CN" dirty="0"/>
          </a:p>
          <a:p>
            <a:pPr marL="800100" lvl="1" indent="-342900">
              <a:buAutoNum type="arabicPeriod"/>
            </a:pPr>
            <a:r>
              <a:rPr kumimoji="1" lang="zh-CN" altLang="en-US" dirty="0"/>
              <a:t>人工语言：人为设计的基于规则的语言，如</a:t>
            </a:r>
            <a:r>
              <a:rPr kumimoji="1" lang="en-US" altLang="zh-CN" dirty="0"/>
              <a:t>JAVA</a:t>
            </a:r>
            <a:r>
              <a:rPr kumimoji="1" lang="zh-CN" altLang="en-US" dirty="0"/>
              <a:t>、</a:t>
            </a:r>
            <a:r>
              <a:rPr kumimoji="1" lang="en-US" altLang="zh-CN" dirty="0"/>
              <a:t>python</a:t>
            </a:r>
          </a:p>
          <a:p>
            <a:pPr marL="800100" lvl="1" indent="-342900">
              <a:buAutoNum type="arabicPeriod"/>
            </a:pPr>
            <a:endParaRPr kumimoji="1" lang="en-US" altLang="zh-CN" dirty="0"/>
          </a:p>
          <a:p>
            <a:pPr marL="800100" lvl="1" indent="-342900">
              <a:buFontTx/>
              <a:buAutoNum type="arabicPeriod"/>
            </a:pPr>
            <a:r>
              <a:rPr kumimoji="1" lang="zh-CN" altLang="en-US" dirty="0"/>
              <a:t>自然语言：人类发展过程中形成的语言，如中文、英语</a:t>
            </a:r>
            <a:endParaRPr kumimoji="1" lang="en-US" altLang="zh-CN" dirty="0"/>
          </a:p>
          <a:p>
            <a:pPr marL="800100" lvl="1" indent="-342900">
              <a:buFontTx/>
              <a:buAutoNum type="arabicPeriod"/>
            </a:pPr>
            <a:endParaRPr kumimoji="1" lang="en-US" altLang="zh-CN" dirty="0"/>
          </a:p>
          <a:p>
            <a:pPr marL="800100" lvl="1" indent="-342900">
              <a:buAutoNum type="arabicPeriod"/>
            </a:pPr>
            <a:r>
              <a:rPr kumimoji="1" lang="zh-CN" altLang="en-US" dirty="0"/>
              <a:t>涌现语言：机器交互过程中自发形成的语言协议</a:t>
            </a:r>
            <a:endParaRPr kumimoji="1" lang="en-US" altLang="zh-CN" dirty="0"/>
          </a:p>
          <a:p>
            <a:pPr marL="800100" lvl="1" indent="-342900">
              <a:buAutoNum type="arabicPeriod"/>
            </a:pPr>
            <a:endParaRPr kumimoji="1" lang="en-US" altLang="zh-CN" dirty="0"/>
          </a:p>
          <a:p>
            <a:pPr lvl="1"/>
            <a:r>
              <a:rPr kumimoji="1" lang="zh-CN" altLang="en-US" dirty="0"/>
              <a:t>* 涌现语言由于它无需人工标注等特点，成为了合适的多智能体交互语言</a:t>
            </a:r>
            <a:endParaRPr kumimoji="1" lang="en-US" altLang="zh-CN" dirty="0"/>
          </a:p>
        </p:txBody>
      </p:sp>
      <p:pic>
        <p:nvPicPr>
          <p:cNvPr id="6" name="Picture 1" descr="page17image40844112">
            <a:extLst>
              <a:ext uri="{FF2B5EF4-FFF2-40B4-BE49-F238E27FC236}">
                <a16:creationId xmlns:a16="http://schemas.microsoft.com/office/drawing/2014/main" id="{61F521F3-11F3-50A5-5AE2-4623FDB93B7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87498" y="4434840"/>
            <a:ext cx="5472603" cy="1683878"/>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490B11DE-4FFB-BAE7-FD6A-AFF29FD5D23F}"/>
              </a:ext>
            </a:extLst>
          </p:cNvPr>
          <p:cNvSpPr txBox="1"/>
          <p:nvPr/>
        </p:nvSpPr>
        <p:spPr>
          <a:xfrm>
            <a:off x="1195726" y="340874"/>
            <a:ext cx="1415772" cy="461665"/>
          </a:xfrm>
          <a:prstGeom prst="rect">
            <a:avLst/>
          </a:prstGeom>
          <a:noFill/>
        </p:spPr>
        <p:txBody>
          <a:bodyPr wrap="none" rtlCol="0">
            <a:spAutoFit/>
          </a:bodyPr>
          <a:lstStyle/>
          <a:p>
            <a:r>
              <a:rPr kumimoji="1" lang="zh-CN" altLang="en-US" sz="2400" dirty="0"/>
              <a:t>研究背景</a:t>
            </a:r>
          </a:p>
        </p:txBody>
      </p:sp>
      <p:sp>
        <p:nvSpPr>
          <p:cNvPr id="3" name="灯片编号占位符 2">
            <a:extLst>
              <a:ext uri="{FF2B5EF4-FFF2-40B4-BE49-F238E27FC236}">
                <a16:creationId xmlns:a16="http://schemas.microsoft.com/office/drawing/2014/main" id="{295451CD-A881-8656-58F9-08E84ACD4185}"/>
              </a:ext>
            </a:extLst>
          </p:cNvPr>
          <p:cNvSpPr>
            <a:spLocks noGrp="1"/>
          </p:cNvSpPr>
          <p:nvPr>
            <p:ph type="sldNum" sz="quarter" idx="12"/>
          </p:nvPr>
        </p:nvSpPr>
        <p:spPr/>
        <p:txBody>
          <a:bodyPr/>
          <a:lstStyle/>
          <a:p>
            <a:fld id="{36CD7EB2-8BC9-43B5-9B4D-70093A545BDE}" type="slidenum">
              <a:rPr lang="zh-CN" altLang="en-US" smtClean="0"/>
              <a:t>4</a:t>
            </a:fld>
            <a:endParaRPr lang="zh-CN" altLang="en-US"/>
          </a:p>
        </p:txBody>
      </p:sp>
    </p:spTree>
    <p:extLst>
      <p:ext uri="{BB962C8B-B14F-4D97-AF65-F5344CB8AC3E}">
        <p14:creationId xmlns:p14="http://schemas.microsoft.com/office/powerpoint/2010/main" val="1142986381"/>
      </p:ext>
    </p:extLst>
  </p:cSld>
  <p:clrMapOvr>
    <a:masterClrMapping/>
  </p:clrMapOvr>
  <mc:AlternateContent xmlns:mc="http://schemas.openxmlformats.org/markup-compatibility/2006">
    <mc:Choice xmlns:p14="http://schemas.microsoft.com/office/powerpoint/2010/main" Requires="p14">
      <p:transition spd="slow" p14:dur="2000" advTm="30950"/>
    </mc:Choice>
    <mc:Fallback>
      <p:transition spd="slow" advTm="30950"/>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椭圆 1">
            <a:extLst>
              <a:ext uri="{FF2B5EF4-FFF2-40B4-BE49-F238E27FC236}">
                <a16:creationId xmlns:a16="http://schemas.microsoft.com/office/drawing/2014/main" id="{43E36CD7-06D3-4C09-6F2B-942E46CBC7E6}"/>
              </a:ext>
            </a:extLst>
          </p:cNvPr>
          <p:cNvSpPr/>
          <p:nvPr/>
        </p:nvSpPr>
        <p:spPr>
          <a:xfrm>
            <a:off x="1548580" y="1546744"/>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1</a:t>
            </a:r>
            <a:endParaRPr kumimoji="1" lang="zh-CN" altLang="en-US" sz="2800" b="1" dirty="0"/>
          </a:p>
        </p:txBody>
      </p:sp>
      <p:sp>
        <p:nvSpPr>
          <p:cNvPr id="3" name="椭圆 2">
            <a:extLst>
              <a:ext uri="{FF2B5EF4-FFF2-40B4-BE49-F238E27FC236}">
                <a16:creationId xmlns:a16="http://schemas.microsoft.com/office/drawing/2014/main" id="{4E66B5EB-F800-B8AA-16AF-88AFBC8142C6}"/>
              </a:ext>
            </a:extLst>
          </p:cNvPr>
          <p:cNvSpPr/>
          <p:nvPr/>
        </p:nvSpPr>
        <p:spPr>
          <a:xfrm>
            <a:off x="1548580" y="2258963"/>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2</a:t>
            </a:r>
            <a:endParaRPr kumimoji="1" lang="zh-CN" altLang="en-US" sz="2800" b="1" dirty="0"/>
          </a:p>
        </p:txBody>
      </p:sp>
      <p:sp>
        <p:nvSpPr>
          <p:cNvPr id="5" name="椭圆 4">
            <a:extLst>
              <a:ext uri="{FF2B5EF4-FFF2-40B4-BE49-F238E27FC236}">
                <a16:creationId xmlns:a16="http://schemas.microsoft.com/office/drawing/2014/main" id="{4BD33281-B439-1B8D-B2EA-D914A607A33D}"/>
              </a:ext>
            </a:extLst>
          </p:cNvPr>
          <p:cNvSpPr/>
          <p:nvPr/>
        </p:nvSpPr>
        <p:spPr>
          <a:xfrm>
            <a:off x="1548580" y="3023423"/>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3</a:t>
            </a:r>
            <a:endParaRPr kumimoji="1" lang="zh-CN" altLang="en-US" sz="2800" b="1" dirty="0"/>
          </a:p>
        </p:txBody>
      </p:sp>
      <p:sp>
        <p:nvSpPr>
          <p:cNvPr id="6" name="椭圆 5">
            <a:extLst>
              <a:ext uri="{FF2B5EF4-FFF2-40B4-BE49-F238E27FC236}">
                <a16:creationId xmlns:a16="http://schemas.microsoft.com/office/drawing/2014/main" id="{D663C7B1-4BCE-E98D-19F8-BB2D74CC2124}"/>
              </a:ext>
            </a:extLst>
          </p:cNvPr>
          <p:cNvSpPr/>
          <p:nvPr/>
        </p:nvSpPr>
        <p:spPr>
          <a:xfrm>
            <a:off x="1548580" y="3760845"/>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4</a:t>
            </a:r>
            <a:endParaRPr kumimoji="1" lang="zh-CN" altLang="en-US" sz="2800" b="1" dirty="0"/>
          </a:p>
        </p:txBody>
      </p:sp>
      <p:sp>
        <p:nvSpPr>
          <p:cNvPr id="7" name="文本框 6">
            <a:extLst>
              <a:ext uri="{FF2B5EF4-FFF2-40B4-BE49-F238E27FC236}">
                <a16:creationId xmlns:a16="http://schemas.microsoft.com/office/drawing/2014/main" id="{EA2AA123-76AC-BE1F-5E8B-8752708B72A5}"/>
              </a:ext>
            </a:extLst>
          </p:cNvPr>
          <p:cNvSpPr txBox="1"/>
          <p:nvPr/>
        </p:nvSpPr>
        <p:spPr>
          <a:xfrm>
            <a:off x="2374490" y="1628460"/>
            <a:ext cx="1107996" cy="369332"/>
          </a:xfrm>
          <a:prstGeom prst="rect">
            <a:avLst/>
          </a:prstGeom>
          <a:noFill/>
        </p:spPr>
        <p:txBody>
          <a:bodyPr wrap="none" rtlCol="0">
            <a:spAutoFit/>
          </a:bodyPr>
          <a:lstStyle/>
          <a:p>
            <a:r>
              <a:rPr kumimoji="1" lang="zh-CN" altLang="en-US" dirty="0">
                <a:solidFill>
                  <a:schemeClr val="bg1">
                    <a:lumMod val="65000"/>
                  </a:schemeClr>
                </a:solidFill>
              </a:rPr>
              <a:t>研究背景</a:t>
            </a:r>
          </a:p>
        </p:txBody>
      </p:sp>
      <p:sp>
        <p:nvSpPr>
          <p:cNvPr id="8" name="文本框 7">
            <a:extLst>
              <a:ext uri="{FF2B5EF4-FFF2-40B4-BE49-F238E27FC236}">
                <a16:creationId xmlns:a16="http://schemas.microsoft.com/office/drawing/2014/main" id="{B1DC5AD6-ED4C-2203-796A-68C12F977E32}"/>
              </a:ext>
            </a:extLst>
          </p:cNvPr>
          <p:cNvSpPr txBox="1"/>
          <p:nvPr/>
        </p:nvSpPr>
        <p:spPr>
          <a:xfrm>
            <a:off x="2374490" y="2327323"/>
            <a:ext cx="1107996" cy="369332"/>
          </a:xfrm>
          <a:prstGeom prst="rect">
            <a:avLst/>
          </a:prstGeom>
          <a:noFill/>
        </p:spPr>
        <p:txBody>
          <a:bodyPr wrap="none" rtlCol="0">
            <a:spAutoFit/>
          </a:bodyPr>
          <a:lstStyle/>
          <a:p>
            <a:r>
              <a:rPr kumimoji="1" lang="zh-CN" altLang="en-US" dirty="0">
                <a:solidFill>
                  <a:schemeClr val="bg1">
                    <a:lumMod val="65000"/>
                  </a:schemeClr>
                </a:solidFill>
              </a:rPr>
              <a:t>相关工作</a:t>
            </a:r>
          </a:p>
        </p:txBody>
      </p:sp>
      <p:sp>
        <p:nvSpPr>
          <p:cNvPr id="9" name="文本框 8">
            <a:extLst>
              <a:ext uri="{FF2B5EF4-FFF2-40B4-BE49-F238E27FC236}">
                <a16:creationId xmlns:a16="http://schemas.microsoft.com/office/drawing/2014/main" id="{CC82B11E-B70C-20C3-17D9-A38887F836A7}"/>
              </a:ext>
            </a:extLst>
          </p:cNvPr>
          <p:cNvSpPr txBox="1"/>
          <p:nvPr/>
        </p:nvSpPr>
        <p:spPr>
          <a:xfrm>
            <a:off x="2374490" y="3090757"/>
            <a:ext cx="5032147" cy="369332"/>
          </a:xfrm>
          <a:prstGeom prst="rect">
            <a:avLst/>
          </a:prstGeom>
          <a:noFill/>
        </p:spPr>
        <p:txBody>
          <a:bodyPr wrap="none" rtlCol="0">
            <a:spAutoFit/>
          </a:bodyPr>
          <a:lstStyle/>
          <a:p>
            <a:r>
              <a:rPr kumimoji="1" lang="zh-CN" altLang="en-US" dirty="0">
                <a:solidFill>
                  <a:schemeClr val="bg1">
                    <a:lumMod val="65000"/>
                  </a:schemeClr>
                </a:solidFill>
              </a:rPr>
              <a:t>研究内容一：简单场景下的涌现语言研究与验证</a:t>
            </a:r>
          </a:p>
        </p:txBody>
      </p:sp>
      <p:sp>
        <p:nvSpPr>
          <p:cNvPr id="11" name="文本框 10">
            <a:extLst>
              <a:ext uri="{FF2B5EF4-FFF2-40B4-BE49-F238E27FC236}">
                <a16:creationId xmlns:a16="http://schemas.microsoft.com/office/drawing/2014/main" id="{6D8904D9-51B5-006F-142D-7C4C71753C98}"/>
              </a:ext>
            </a:extLst>
          </p:cNvPr>
          <p:cNvSpPr txBox="1"/>
          <p:nvPr/>
        </p:nvSpPr>
        <p:spPr>
          <a:xfrm>
            <a:off x="2358460" y="3826628"/>
            <a:ext cx="5032147" cy="369332"/>
          </a:xfrm>
          <a:prstGeom prst="rect">
            <a:avLst/>
          </a:prstGeom>
          <a:noFill/>
        </p:spPr>
        <p:txBody>
          <a:bodyPr wrap="none" rtlCol="0">
            <a:spAutoFit/>
          </a:bodyPr>
          <a:lstStyle/>
          <a:p>
            <a:r>
              <a:rPr kumimoji="1" lang="zh-CN" altLang="en-US" dirty="0">
                <a:solidFill>
                  <a:schemeClr val="bg1">
                    <a:lumMod val="65000"/>
                  </a:schemeClr>
                </a:solidFill>
              </a:rPr>
              <a:t>研究内容二：复杂场景下的涌现语言研究与验证</a:t>
            </a:r>
          </a:p>
        </p:txBody>
      </p:sp>
      <p:sp>
        <p:nvSpPr>
          <p:cNvPr id="12" name="椭圆 11">
            <a:extLst>
              <a:ext uri="{FF2B5EF4-FFF2-40B4-BE49-F238E27FC236}">
                <a16:creationId xmlns:a16="http://schemas.microsoft.com/office/drawing/2014/main" id="{1D9663D6-04CD-ACCE-FDBB-DE90DC8009F1}"/>
              </a:ext>
            </a:extLst>
          </p:cNvPr>
          <p:cNvSpPr/>
          <p:nvPr/>
        </p:nvSpPr>
        <p:spPr>
          <a:xfrm>
            <a:off x="1548580" y="4513011"/>
            <a:ext cx="504000" cy="50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5</a:t>
            </a:r>
            <a:endParaRPr kumimoji="1" lang="zh-CN" altLang="en-US" sz="2800" b="1" dirty="0"/>
          </a:p>
        </p:txBody>
      </p:sp>
      <p:sp>
        <p:nvSpPr>
          <p:cNvPr id="13" name="文本框 12">
            <a:extLst>
              <a:ext uri="{FF2B5EF4-FFF2-40B4-BE49-F238E27FC236}">
                <a16:creationId xmlns:a16="http://schemas.microsoft.com/office/drawing/2014/main" id="{19381B04-90FB-BBBE-9914-81BFDA302980}"/>
              </a:ext>
            </a:extLst>
          </p:cNvPr>
          <p:cNvSpPr txBox="1"/>
          <p:nvPr/>
        </p:nvSpPr>
        <p:spPr>
          <a:xfrm>
            <a:off x="2358460" y="4577243"/>
            <a:ext cx="2954655" cy="369332"/>
          </a:xfrm>
          <a:prstGeom prst="rect">
            <a:avLst/>
          </a:prstGeom>
          <a:noFill/>
        </p:spPr>
        <p:txBody>
          <a:bodyPr wrap="none" rtlCol="0">
            <a:spAutoFit/>
          </a:bodyPr>
          <a:lstStyle/>
          <a:p>
            <a:r>
              <a:rPr kumimoji="1" lang="zh-CN" altLang="en-US" dirty="0"/>
              <a:t>研究内容三：涌现语言分析</a:t>
            </a:r>
          </a:p>
        </p:txBody>
      </p:sp>
      <p:sp>
        <p:nvSpPr>
          <p:cNvPr id="14" name="椭圆 13">
            <a:extLst>
              <a:ext uri="{FF2B5EF4-FFF2-40B4-BE49-F238E27FC236}">
                <a16:creationId xmlns:a16="http://schemas.microsoft.com/office/drawing/2014/main" id="{CA6C6B2C-C1BB-97B6-FC17-E20041CD27EA}"/>
              </a:ext>
            </a:extLst>
          </p:cNvPr>
          <p:cNvSpPr/>
          <p:nvPr/>
        </p:nvSpPr>
        <p:spPr>
          <a:xfrm>
            <a:off x="1548580" y="5205294"/>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6</a:t>
            </a:r>
            <a:endParaRPr kumimoji="1" lang="zh-CN" altLang="en-US" sz="2800" b="1" dirty="0"/>
          </a:p>
        </p:txBody>
      </p:sp>
      <p:sp>
        <p:nvSpPr>
          <p:cNvPr id="15" name="文本框 14">
            <a:extLst>
              <a:ext uri="{FF2B5EF4-FFF2-40B4-BE49-F238E27FC236}">
                <a16:creationId xmlns:a16="http://schemas.microsoft.com/office/drawing/2014/main" id="{45F0B286-3CF5-A8D2-AAC1-5358D4B79D78}"/>
              </a:ext>
            </a:extLst>
          </p:cNvPr>
          <p:cNvSpPr txBox="1"/>
          <p:nvPr/>
        </p:nvSpPr>
        <p:spPr>
          <a:xfrm>
            <a:off x="2358460" y="5269526"/>
            <a:ext cx="1338828" cy="369332"/>
          </a:xfrm>
          <a:prstGeom prst="rect">
            <a:avLst/>
          </a:prstGeom>
          <a:noFill/>
        </p:spPr>
        <p:txBody>
          <a:bodyPr wrap="none" rtlCol="0">
            <a:spAutoFit/>
          </a:bodyPr>
          <a:lstStyle/>
          <a:p>
            <a:r>
              <a:rPr kumimoji="1" lang="zh-CN" altLang="en-US" dirty="0">
                <a:solidFill>
                  <a:schemeClr val="bg1">
                    <a:lumMod val="65000"/>
                  </a:schemeClr>
                </a:solidFill>
              </a:rPr>
              <a:t>总结与展望</a:t>
            </a:r>
          </a:p>
        </p:txBody>
      </p:sp>
      <p:sp>
        <p:nvSpPr>
          <p:cNvPr id="16" name="文本框 15">
            <a:extLst>
              <a:ext uri="{FF2B5EF4-FFF2-40B4-BE49-F238E27FC236}">
                <a16:creationId xmlns:a16="http://schemas.microsoft.com/office/drawing/2014/main" id="{9F9F4482-192E-2999-5840-07EE2BAACB06}"/>
              </a:ext>
            </a:extLst>
          </p:cNvPr>
          <p:cNvSpPr txBox="1"/>
          <p:nvPr/>
        </p:nvSpPr>
        <p:spPr>
          <a:xfrm>
            <a:off x="1252361" y="398038"/>
            <a:ext cx="800219" cy="461665"/>
          </a:xfrm>
          <a:prstGeom prst="rect">
            <a:avLst/>
          </a:prstGeom>
          <a:noFill/>
        </p:spPr>
        <p:txBody>
          <a:bodyPr wrap="none" rtlCol="0">
            <a:spAutoFit/>
          </a:bodyPr>
          <a:lstStyle/>
          <a:p>
            <a:r>
              <a:rPr kumimoji="1" lang="zh-CN" altLang="en-US" sz="2400" dirty="0"/>
              <a:t>目录</a:t>
            </a:r>
          </a:p>
        </p:txBody>
      </p:sp>
      <p:sp>
        <p:nvSpPr>
          <p:cNvPr id="17" name="灯片编号占位符 16">
            <a:extLst>
              <a:ext uri="{FF2B5EF4-FFF2-40B4-BE49-F238E27FC236}">
                <a16:creationId xmlns:a16="http://schemas.microsoft.com/office/drawing/2014/main" id="{16F4A898-0F28-85C1-3479-0099A0906D2D}"/>
              </a:ext>
            </a:extLst>
          </p:cNvPr>
          <p:cNvSpPr>
            <a:spLocks noGrp="1"/>
          </p:cNvSpPr>
          <p:nvPr>
            <p:ph type="sldNum" sz="quarter" idx="12"/>
          </p:nvPr>
        </p:nvSpPr>
        <p:spPr/>
        <p:txBody>
          <a:bodyPr/>
          <a:lstStyle/>
          <a:p>
            <a:fld id="{36CD7EB2-8BC9-43B5-9B4D-70093A545BDE}" type="slidenum">
              <a:rPr lang="zh-CN" altLang="en-US" smtClean="0"/>
              <a:t>40</a:t>
            </a:fld>
            <a:endParaRPr lang="zh-CN" altLang="en-US"/>
          </a:p>
        </p:txBody>
      </p:sp>
    </p:spTree>
    <p:extLst>
      <p:ext uri="{BB962C8B-B14F-4D97-AF65-F5344CB8AC3E}">
        <p14:creationId xmlns:p14="http://schemas.microsoft.com/office/powerpoint/2010/main" val="2325042167"/>
      </p:ext>
    </p:extLst>
  </p:cSld>
  <p:clrMapOvr>
    <a:masterClrMapping/>
  </p:clrMapOvr>
  <mc:AlternateContent xmlns:mc="http://schemas.openxmlformats.org/markup-compatibility/2006">
    <mc:Choice xmlns:p14="http://schemas.microsoft.com/office/powerpoint/2010/main" Requires="p14">
      <p:transition spd="slow" p14:dur="2000" advTm="3139"/>
    </mc:Choice>
    <mc:Fallback>
      <p:transition spd="slow" advTm="3139"/>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88108722-0FFD-51E4-9108-C9F240C70FC9}"/>
              </a:ext>
            </a:extLst>
          </p:cNvPr>
          <p:cNvSpPr txBox="1"/>
          <p:nvPr/>
        </p:nvSpPr>
        <p:spPr>
          <a:xfrm>
            <a:off x="1252361" y="398038"/>
            <a:ext cx="2031325" cy="461665"/>
          </a:xfrm>
          <a:prstGeom prst="rect">
            <a:avLst/>
          </a:prstGeom>
          <a:noFill/>
        </p:spPr>
        <p:txBody>
          <a:bodyPr wrap="none" rtlCol="0">
            <a:spAutoFit/>
          </a:bodyPr>
          <a:lstStyle/>
          <a:p>
            <a:r>
              <a:rPr kumimoji="1" lang="zh-CN" altLang="en-US" sz="2400" dirty="0"/>
              <a:t>涌现语言分析</a:t>
            </a:r>
          </a:p>
        </p:txBody>
      </p:sp>
      <p:sp>
        <p:nvSpPr>
          <p:cNvPr id="6" name="文本框 5">
            <a:extLst>
              <a:ext uri="{FF2B5EF4-FFF2-40B4-BE49-F238E27FC236}">
                <a16:creationId xmlns:a16="http://schemas.microsoft.com/office/drawing/2014/main" id="{1F939640-EF3C-2ACB-AF58-43FAE59AC2A4}"/>
              </a:ext>
            </a:extLst>
          </p:cNvPr>
          <p:cNvSpPr txBox="1"/>
          <p:nvPr/>
        </p:nvSpPr>
        <p:spPr>
          <a:xfrm>
            <a:off x="1328533" y="5566926"/>
            <a:ext cx="9651379" cy="646331"/>
          </a:xfrm>
          <a:prstGeom prst="rect">
            <a:avLst/>
          </a:prstGeom>
          <a:noFill/>
        </p:spPr>
        <p:txBody>
          <a:bodyPr wrap="square" rtlCol="0">
            <a:spAutoFit/>
          </a:bodyPr>
          <a:lstStyle/>
          <a:p>
            <a:r>
              <a:rPr kumimoji="1" lang="zh-CN" altLang="en-US" dirty="0"/>
              <a:t>（</a:t>
            </a:r>
            <a:r>
              <a:rPr kumimoji="1" lang="en-US" altLang="zh-CN" dirty="0"/>
              <a:t>1</a:t>
            </a:r>
            <a:r>
              <a:rPr kumimoji="1" lang="zh-CN" altLang="en-US" dirty="0"/>
              <a:t>）相近的</a:t>
            </a:r>
            <a:r>
              <a:rPr kumimoji="1" lang="en-US" altLang="zh-CN" dirty="0"/>
              <a:t>observation</a:t>
            </a:r>
            <a:r>
              <a:rPr kumimoji="1" lang="zh-CN" altLang="en-US" dirty="0"/>
              <a:t> </a:t>
            </a:r>
            <a:r>
              <a:rPr kumimoji="1" lang="en-US" altLang="zh-CN" dirty="0"/>
              <a:t>vector</a:t>
            </a:r>
            <a:r>
              <a:rPr kumimoji="1" lang="zh-CN" altLang="en-US" dirty="0"/>
              <a:t>对应的</a:t>
            </a:r>
            <a:r>
              <a:rPr kumimoji="1" lang="en-US" altLang="zh-CN" dirty="0"/>
              <a:t>message</a:t>
            </a:r>
            <a:r>
              <a:rPr kumimoji="1" lang="zh-CN" altLang="en-US" dirty="0"/>
              <a:t> </a:t>
            </a:r>
            <a:r>
              <a:rPr kumimoji="1" lang="en-US" altLang="zh-CN" dirty="0"/>
              <a:t>vector</a:t>
            </a:r>
            <a:r>
              <a:rPr kumimoji="1" lang="zh-CN" altLang="en-US" dirty="0"/>
              <a:t>也相近</a:t>
            </a:r>
            <a:endParaRPr kumimoji="1" lang="en-US" altLang="zh-CN" dirty="0"/>
          </a:p>
          <a:p>
            <a:r>
              <a:rPr kumimoji="1" lang="zh-CN" altLang="en-US" dirty="0"/>
              <a:t>（</a:t>
            </a:r>
            <a:r>
              <a:rPr kumimoji="1" lang="en-US" altLang="zh-CN" dirty="0"/>
              <a:t>2</a:t>
            </a:r>
            <a:r>
              <a:rPr kumimoji="1" lang="zh-CN" altLang="en-US" dirty="0"/>
              <a:t>）</a:t>
            </a:r>
            <a:r>
              <a:rPr kumimoji="1" lang="en-US" altLang="zh-CN" dirty="0"/>
              <a:t>message</a:t>
            </a:r>
            <a:r>
              <a:rPr kumimoji="1" lang="zh-CN" altLang="en-US" dirty="0"/>
              <a:t>可以捕捉到</a:t>
            </a:r>
            <a:r>
              <a:rPr kumimoji="1" lang="en-US" altLang="zh-CN" dirty="0"/>
              <a:t>observation</a:t>
            </a:r>
            <a:r>
              <a:rPr kumimoji="1" lang="zh-CN" altLang="en-US" dirty="0"/>
              <a:t>之间的关联关系</a:t>
            </a:r>
            <a:endParaRPr kumimoji="1" lang="en-US" altLang="zh-CN" dirty="0"/>
          </a:p>
        </p:txBody>
      </p:sp>
      <p:sp>
        <p:nvSpPr>
          <p:cNvPr id="8" name="灯片编号占位符 7">
            <a:extLst>
              <a:ext uri="{FF2B5EF4-FFF2-40B4-BE49-F238E27FC236}">
                <a16:creationId xmlns:a16="http://schemas.microsoft.com/office/drawing/2014/main" id="{FD5A9100-DE6E-64D2-A9B5-D383201059BD}"/>
              </a:ext>
            </a:extLst>
          </p:cNvPr>
          <p:cNvSpPr>
            <a:spLocks noGrp="1"/>
          </p:cNvSpPr>
          <p:nvPr>
            <p:ph type="sldNum" sz="quarter" idx="12"/>
          </p:nvPr>
        </p:nvSpPr>
        <p:spPr/>
        <p:txBody>
          <a:bodyPr/>
          <a:lstStyle/>
          <a:p>
            <a:fld id="{36CD7EB2-8BC9-43B5-9B4D-70093A545BDE}" type="slidenum">
              <a:rPr lang="zh-CN" altLang="en-US" smtClean="0"/>
              <a:t>41</a:t>
            </a:fld>
            <a:endParaRPr lang="zh-CN" altLang="en-US"/>
          </a:p>
        </p:txBody>
      </p:sp>
      <p:sp>
        <p:nvSpPr>
          <p:cNvPr id="14" name="文本框 13">
            <a:extLst>
              <a:ext uri="{FF2B5EF4-FFF2-40B4-BE49-F238E27FC236}">
                <a16:creationId xmlns:a16="http://schemas.microsoft.com/office/drawing/2014/main" id="{C6FB048D-0AC6-D72B-5975-AF366FBDBB47}"/>
              </a:ext>
            </a:extLst>
          </p:cNvPr>
          <p:cNvSpPr txBox="1"/>
          <p:nvPr/>
        </p:nvSpPr>
        <p:spPr>
          <a:xfrm>
            <a:off x="2400271" y="5168837"/>
            <a:ext cx="2492990" cy="276999"/>
          </a:xfrm>
          <a:prstGeom prst="rect">
            <a:avLst/>
          </a:prstGeom>
          <a:noFill/>
        </p:spPr>
        <p:txBody>
          <a:bodyPr wrap="none" rtlCol="0">
            <a:spAutoFit/>
          </a:bodyPr>
          <a:lstStyle/>
          <a:p>
            <a:r>
              <a:rPr kumimoji="1" lang="en-US" altLang="zh-CN" sz="1200" dirty="0"/>
              <a:t>(a) Message and vision grounding. </a:t>
            </a:r>
            <a:endParaRPr kumimoji="1" lang="zh-CN" altLang="en-US" sz="1200" dirty="0"/>
          </a:p>
        </p:txBody>
      </p:sp>
      <p:sp>
        <p:nvSpPr>
          <p:cNvPr id="15" name="文本框 14">
            <a:extLst>
              <a:ext uri="{FF2B5EF4-FFF2-40B4-BE49-F238E27FC236}">
                <a16:creationId xmlns:a16="http://schemas.microsoft.com/office/drawing/2014/main" id="{3B1E3115-4C3A-DEE1-6E79-F08A19868AAE}"/>
              </a:ext>
            </a:extLst>
          </p:cNvPr>
          <p:cNvSpPr txBox="1"/>
          <p:nvPr/>
        </p:nvSpPr>
        <p:spPr>
          <a:xfrm>
            <a:off x="6684404" y="5169412"/>
            <a:ext cx="2531462" cy="276999"/>
          </a:xfrm>
          <a:prstGeom prst="rect">
            <a:avLst/>
          </a:prstGeom>
          <a:noFill/>
        </p:spPr>
        <p:txBody>
          <a:bodyPr wrap="none" rtlCol="0">
            <a:spAutoFit/>
          </a:bodyPr>
          <a:lstStyle/>
          <a:p>
            <a:r>
              <a:rPr kumimoji="1" lang="en-US" altLang="zh-CN" sz="1200" dirty="0"/>
              <a:t>(b) Message and action grounding. </a:t>
            </a:r>
            <a:endParaRPr kumimoji="1" lang="zh-CN" altLang="en-US" sz="1200" dirty="0"/>
          </a:p>
        </p:txBody>
      </p:sp>
      <p:pic>
        <p:nvPicPr>
          <p:cNvPr id="4" name="图片 3">
            <a:extLst>
              <a:ext uri="{FF2B5EF4-FFF2-40B4-BE49-F238E27FC236}">
                <a16:creationId xmlns:a16="http://schemas.microsoft.com/office/drawing/2014/main" id="{70D6BB6C-B4B3-2F81-E2B6-1C910D95925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2500" y="308954"/>
            <a:ext cx="10263159" cy="6331998"/>
          </a:xfrm>
          <a:prstGeom prst="rect">
            <a:avLst/>
          </a:prstGeom>
        </p:spPr>
      </p:pic>
    </p:spTree>
    <p:extLst>
      <p:ext uri="{BB962C8B-B14F-4D97-AF65-F5344CB8AC3E}">
        <p14:creationId xmlns:p14="http://schemas.microsoft.com/office/powerpoint/2010/main" val="1034917378"/>
      </p:ext>
    </p:extLst>
  </p:cSld>
  <p:clrMapOvr>
    <a:masterClrMapping/>
  </p:clrMapOvr>
  <mc:AlternateContent xmlns:mc="http://schemas.openxmlformats.org/markup-compatibility/2006">
    <mc:Choice xmlns:p14="http://schemas.microsoft.com/office/powerpoint/2010/main" Requires="p14">
      <p:transition spd="slow" p14:dur="2000" advTm="68106"/>
    </mc:Choice>
    <mc:Fallback>
      <p:transition spd="slow" advTm="68106"/>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88108722-0FFD-51E4-9108-C9F240C70FC9}"/>
              </a:ext>
            </a:extLst>
          </p:cNvPr>
          <p:cNvSpPr txBox="1"/>
          <p:nvPr/>
        </p:nvSpPr>
        <p:spPr>
          <a:xfrm>
            <a:off x="1252361" y="398038"/>
            <a:ext cx="2031325" cy="461665"/>
          </a:xfrm>
          <a:prstGeom prst="rect">
            <a:avLst/>
          </a:prstGeom>
          <a:noFill/>
        </p:spPr>
        <p:txBody>
          <a:bodyPr wrap="none" rtlCol="0">
            <a:spAutoFit/>
          </a:bodyPr>
          <a:lstStyle/>
          <a:p>
            <a:r>
              <a:rPr kumimoji="1" lang="zh-CN" altLang="en-US" sz="2400" dirty="0"/>
              <a:t>涌现语言分析</a:t>
            </a:r>
          </a:p>
        </p:txBody>
      </p:sp>
      <p:pic>
        <p:nvPicPr>
          <p:cNvPr id="4" name="图片 3">
            <a:extLst>
              <a:ext uri="{FF2B5EF4-FFF2-40B4-BE49-F238E27FC236}">
                <a16:creationId xmlns:a16="http://schemas.microsoft.com/office/drawing/2014/main" id="{965E68C0-3295-2F89-02CF-D4B20D36A74D}"/>
              </a:ext>
            </a:extLst>
          </p:cNvPr>
          <p:cNvPicPr>
            <a:picLocks noChangeAspect="1"/>
          </p:cNvPicPr>
          <p:nvPr/>
        </p:nvPicPr>
        <p:blipFill>
          <a:blip r:embed="rId4"/>
          <a:stretch>
            <a:fillRect/>
          </a:stretch>
        </p:blipFill>
        <p:spPr>
          <a:xfrm>
            <a:off x="1859738" y="949954"/>
            <a:ext cx="8205969" cy="3414470"/>
          </a:xfrm>
          <a:prstGeom prst="rect">
            <a:avLst/>
          </a:prstGeom>
        </p:spPr>
      </p:pic>
      <p:sp>
        <p:nvSpPr>
          <p:cNvPr id="3" name="文本框 2">
            <a:extLst>
              <a:ext uri="{FF2B5EF4-FFF2-40B4-BE49-F238E27FC236}">
                <a16:creationId xmlns:a16="http://schemas.microsoft.com/office/drawing/2014/main" id="{B6792708-E903-6741-184E-4CBA693BCE6C}"/>
              </a:ext>
            </a:extLst>
          </p:cNvPr>
          <p:cNvSpPr txBox="1"/>
          <p:nvPr/>
        </p:nvSpPr>
        <p:spPr>
          <a:xfrm>
            <a:off x="1859738" y="4158249"/>
            <a:ext cx="9895076" cy="2031325"/>
          </a:xfrm>
          <a:prstGeom prst="rect">
            <a:avLst/>
          </a:prstGeom>
          <a:noFill/>
        </p:spPr>
        <p:txBody>
          <a:bodyPr wrap="square" rtlCol="0">
            <a:spAutoFit/>
          </a:bodyPr>
          <a:lstStyle/>
          <a:p>
            <a:r>
              <a:rPr kumimoji="1" lang="zh-CN" altLang="en-US" dirty="0"/>
              <a:t>对于定位任务，分别采用两种方法计算</a:t>
            </a:r>
            <a:r>
              <a:rPr kumimoji="1" lang="en-US" altLang="zh-CN" dirty="0"/>
              <a:t>topographic</a:t>
            </a:r>
            <a:r>
              <a:rPr kumimoji="1" lang="zh-CN" altLang="en-US" dirty="0"/>
              <a:t> </a:t>
            </a:r>
            <a:r>
              <a:rPr kumimoji="1" lang="en-US" altLang="zh-CN" dirty="0"/>
              <a:t>similarity</a:t>
            </a:r>
            <a:r>
              <a:rPr kumimoji="1" lang="zh-CN" altLang="en-US" dirty="0"/>
              <a:t>：</a:t>
            </a:r>
            <a:endParaRPr kumimoji="1" lang="en-US" altLang="zh-CN" dirty="0"/>
          </a:p>
          <a:p>
            <a:pPr marL="342900" indent="-342900">
              <a:buAutoNum type="arabicPeriod"/>
            </a:pPr>
            <a:r>
              <a:rPr kumimoji="1" lang="zh-CN" altLang="en-US" dirty="0"/>
              <a:t>直到当前轮的对话历史与观测向量之间计算</a:t>
            </a:r>
            <a:r>
              <a:rPr kumimoji="1" lang="en-US" altLang="zh-CN" dirty="0"/>
              <a:t>topographic</a:t>
            </a:r>
            <a:r>
              <a:rPr kumimoji="1" lang="zh-CN" altLang="en-US" dirty="0"/>
              <a:t> </a:t>
            </a:r>
            <a:r>
              <a:rPr kumimoji="1" lang="en-US" altLang="zh-CN" dirty="0"/>
              <a:t>similarity</a:t>
            </a:r>
            <a:r>
              <a:rPr kumimoji="1" lang="zh-CN" altLang="en-US" dirty="0"/>
              <a:t>（</a:t>
            </a:r>
            <a:r>
              <a:rPr kumimoji="1" lang="en-US" altLang="zh-CN" dirty="0"/>
              <a:t>dialogue</a:t>
            </a:r>
            <a:r>
              <a:rPr kumimoji="1" lang="zh-CN" altLang="en-US" dirty="0"/>
              <a:t> </a:t>
            </a:r>
            <a:r>
              <a:rPr kumimoji="1" lang="en-US" altLang="zh-CN" dirty="0"/>
              <a:t>history</a:t>
            </a:r>
            <a:r>
              <a:rPr kumimoji="1" lang="zh-CN" altLang="en-US" dirty="0"/>
              <a:t>）</a:t>
            </a:r>
            <a:endParaRPr kumimoji="1" lang="en-US" altLang="zh-CN" dirty="0"/>
          </a:p>
          <a:p>
            <a:pPr marL="342900" indent="-342900">
              <a:buFontTx/>
              <a:buAutoNum type="arabicPeriod"/>
            </a:pPr>
            <a:r>
              <a:rPr kumimoji="1" lang="zh-CN" altLang="en-US" dirty="0"/>
              <a:t>当前轮的</a:t>
            </a:r>
            <a:r>
              <a:rPr kumimoji="1" lang="en-US" altLang="zh-CN" dirty="0"/>
              <a:t>message</a:t>
            </a:r>
            <a:r>
              <a:rPr kumimoji="1" lang="zh-CN" altLang="en-US" dirty="0"/>
              <a:t>与观测向量之间计算</a:t>
            </a:r>
            <a:r>
              <a:rPr kumimoji="1" lang="en-US" altLang="zh-CN" dirty="0"/>
              <a:t>topographic</a:t>
            </a:r>
            <a:r>
              <a:rPr kumimoji="1" lang="zh-CN" altLang="en-US" dirty="0"/>
              <a:t> </a:t>
            </a:r>
            <a:r>
              <a:rPr kumimoji="1" lang="en-US" altLang="zh-CN" dirty="0"/>
              <a:t>similarity</a:t>
            </a:r>
            <a:r>
              <a:rPr kumimoji="1" lang="zh-CN" altLang="en-US" dirty="0"/>
              <a:t> （</a:t>
            </a:r>
            <a:r>
              <a:rPr kumimoji="1" lang="en-US" altLang="zh-CN" dirty="0"/>
              <a:t>current</a:t>
            </a:r>
            <a:r>
              <a:rPr kumimoji="1" lang="zh-CN" altLang="en-US" dirty="0"/>
              <a:t> </a:t>
            </a:r>
            <a:r>
              <a:rPr kumimoji="1" lang="en-US" altLang="zh-CN" dirty="0"/>
              <a:t>utterance</a:t>
            </a:r>
            <a:r>
              <a:rPr kumimoji="1" lang="zh-CN" altLang="en-US" dirty="0"/>
              <a:t>）</a:t>
            </a:r>
            <a:endParaRPr kumimoji="1" lang="en-US" altLang="zh-CN" dirty="0"/>
          </a:p>
          <a:p>
            <a:endParaRPr kumimoji="1" lang="en-US" altLang="zh-CN" dirty="0"/>
          </a:p>
          <a:p>
            <a:r>
              <a:rPr kumimoji="1" lang="zh-CN" altLang="en-US" dirty="0"/>
              <a:t>（</a:t>
            </a:r>
            <a:r>
              <a:rPr kumimoji="1" lang="en-US" altLang="zh-CN" dirty="0"/>
              <a:t>1</a:t>
            </a:r>
            <a:r>
              <a:rPr kumimoji="1" lang="zh-CN" altLang="en-US" dirty="0"/>
              <a:t>）每一轮的对话在对对话历史提供的信息做补充。</a:t>
            </a:r>
            <a:endParaRPr kumimoji="1" lang="en-US" altLang="zh-CN" dirty="0"/>
          </a:p>
          <a:p>
            <a:r>
              <a:rPr kumimoji="1" lang="zh-CN" altLang="en-US" dirty="0"/>
              <a:t>（</a:t>
            </a:r>
            <a:r>
              <a:rPr kumimoji="1" lang="en-US" altLang="zh-CN" dirty="0"/>
              <a:t>2</a:t>
            </a:r>
            <a:r>
              <a:rPr kumimoji="1" lang="zh-CN" altLang="en-US" dirty="0"/>
              <a:t>）第一轮句子包含了最多的信息。</a:t>
            </a:r>
            <a:endParaRPr kumimoji="1" lang="en-US" altLang="zh-CN" dirty="0"/>
          </a:p>
          <a:p>
            <a:r>
              <a:rPr kumimoji="1" lang="zh-CN" altLang="en-US" dirty="0"/>
              <a:t>（</a:t>
            </a:r>
            <a:r>
              <a:rPr kumimoji="1" lang="en-US" altLang="zh-CN" dirty="0"/>
              <a:t>3</a:t>
            </a:r>
            <a:r>
              <a:rPr kumimoji="1" lang="zh-CN" altLang="en-US" dirty="0"/>
              <a:t>）作为一个组合性指标，它较高的分数证明了涌现语言有效的对任务关联特征进行了组合。</a:t>
            </a:r>
            <a:endParaRPr kumimoji="1" lang="en-US" altLang="zh-CN" dirty="0"/>
          </a:p>
        </p:txBody>
      </p:sp>
      <p:sp>
        <p:nvSpPr>
          <p:cNvPr id="6" name="灯片编号占位符 5">
            <a:extLst>
              <a:ext uri="{FF2B5EF4-FFF2-40B4-BE49-F238E27FC236}">
                <a16:creationId xmlns:a16="http://schemas.microsoft.com/office/drawing/2014/main" id="{7A68A10F-34F2-2D66-F992-34239EA41813}"/>
              </a:ext>
            </a:extLst>
          </p:cNvPr>
          <p:cNvSpPr>
            <a:spLocks noGrp="1"/>
          </p:cNvSpPr>
          <p:nvPr>
            <p:ph type="sldNum" sz="quarter" idx="12"/>
          </p:nvPr>
        </p:nvSpPr>
        <p:spPr/>
        <p:txBody>
          <a:bodyPr/>
          <a:lstStyle/>
          <a:p>
            <a:fld id="{36CD7EB2-8BC9-43B5-9B4D-70093A545BDE}" type="slidenum">
              <a:rPr lang="zh-CN" altLang="en-US" smtClean="0"/>
              <a:t>42</a:t>
            </a:fld>
            <a:endParaRPr lang="zh-CN" altLang="en-US"/>
          </a:p>
        </p:txBody>
      </p:sp>
    </p:spTree>
    <p:extLst>
      <p:ext uri="{BB962C8B-B14F-4D97-AF65-F5344CB8AC3E}">
        <p14:creationId xmlns:p14="http://schemas.microsoft.com/office/powerpoint/2010/main" val="4062092498"/>
      </p:ext>
    </p:extLst>
  </p:cSld>
  <p:clrMapOvr>
    <a:masterClrMapping/>
  </p:clrMapOvr>
  <mc:AlternateContent xmlns:mc="http://schemas.openxmlformats.org/markup-compatibility/2006">
    <mc:Choice xmlns:p14="http://schemas.microsoft.com/office/powerpoint/2010/main" Requires="p14">
      <p:transition spd="slow" p14:dur="2000" advTm="52782"/>
    </mc:Choice>
    <mc:Fallback>
      <p:transition spd="slow" advTm="52782"/>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88108722-0FFD-51E4-9108-C9F240C70FC9}"/>
              </a:ext>
            </a:extLst>
          </p:cNvPr>
          <p:cNvSpPr txBox="1"/>
          <p:nvPr/>
        </p:nvSpPr>
        <p:spPr>
          <a:xfrm>
            <a:off x="1252361" y="398038"/>
            <a:ext cx="2031325" cy="461665"/>
          </a:xfrm>
          <a:prstGeom prst="rect">
            <a:avLst/>
          </a:prstGeom>
          <a:noFill/>
        </p:spPr>
        <p:txBody>
          <a:bodyPr wrap="none" rtlCol="0">
            <a:spAutoFit/>
          </a:bodyPr>
          <a:lstStyle/>
          <a:p>
            <a:r>
              <a:rPr kumimoji="1" lang="zh-CN" altLang="en-US" sz="2400" dirty="0"/>
              <a:t>涌现语言分析</a:t>
            </a:r>
          </a:p>
        </p:txBody>
      </p:sp>
      <p:pic>
        <p:nvPicPr>
          <p:cNvPr id="4" name="图片 3">
            <a:extLst>
              <a:ext uri="{FF2B5EF4-FFF2-40B4-BE49-F238E27FC236}">
                <a16:creationId xmlns:a16="http://schemas.microsoft.com/office/drawing/2014/main" id="{40634DD5-72C6-1E5F-D075-102397E7B1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623275" y="1312920"/>
            <a:ext cx="8945449" cy="3658366"/>
          </a:xfrm>
          <a:prstGeom prst="rect">
            <a:avLst/>
          </a:prstGeom>
        </p:spPr>
      </p:pic>
      <p:sp>
        <p:nvSpPr>
          <p:cNvPr id="6" name="文本框 5">
            <a:extLst>
              <a:ext uri="{FF2B5EF4-FFF2-40B4-BE49-F238E27FC236}">
                <a16:creationId xmlns:a16="http://schemas.microsoft.com/office/drawing/2014/main" id="{13236F6E-DB45-2BA7-FCA3-B1758D2E4E80}"/>
              </a:ext>
            </a:extLst>
          </p:cNvPr>
          <p:cNvSpPr txBox="1"/>
          <p:nvPr/>
        </p:nvSpPr>
        <p:spPr>
          <a:xfrm>
            <a:off x="882870" y="5424503"/>
            <a:ext cx="11147603" cy="646331"/>
          </a:xfrm>
          <a:prstGeom prst="rect">
            <a:avLst/>
          </a:prstGeom>
          <a:noFill/>
        </p:spPr>
        <p:txBody>
          <a:bodyPr wrap="none" rtlCol="0">
            <a:spAutoFit/>
          </a:bodyPr>
          <a:lstStyle/>
          <a:p>
            <a:r>
              <a:rPr kumimoji="1" lang="zh-CN" altLang="en-US" dirty="0"/>
              <a:t>分别在</a:t>
            </a:r>
            <a:r>
              <a:rPr kumimoji="1" lang="en-US" altLang="zh-CN" dirty="0"/>
              <a:t>100%</a:t>
            </a:r>
            <a:r>
              <a:rPr kumimoji="1" lang="zh-CN" altLang="en-US" dirty="0"/>
              <a:t>、</a:t>
            </a:r>
            <a:r>
              <a:rPr kumimoji="1" lang="en-US" altLang="zh-CN" dirty="0"/>
              <a:t>50%</a:t>
            </a:r>
            <a:r>
              <a:rPr kumimoji="1" lang="zh-CN" altLang="en-US" dirty="0"/>
              <a:t>、</a:t>
            </a:r>
            <a:r>
              <a:rPr kumimoji="1" lang="en-US" altLang="zh-CN" dirty="0"/>
              <a:t>20%</a:t>
            </a:r>
            <a:r>
              <a:rPr kumimoji="1" lang="zh-CN" altLang="en-US" dirty="0"/>
              <a:t>的频率下分析对应每个轮次的涌现语言与对应动作编码之间的</a:t>
            </a:r>
            <a:r>
              <a:rPr kumimoji="1" lang="en-US" altLang="zh-CN" dirty="0"/>
              <a:t>topographic</a:t>
            </a:r>
            <a:r>
              <a:rPr kumimoji="1" lang="zh-CN" altLang="en-US" dirty="0"/>
              <a:t> </a:t>
            </a:r>
            <a:r>
              <a:rPr kumimoji="1" lang="en-US" altLang="zh-CN" dirty="0"/>
              <a:t>similarity</a:t>
            </a:r>
            <a:r>
              <a:rPr kumimoji="1" lang="zh-CN" altLang="en-US" dirty="0"/>
              <a:t>。</a:t>
            </a:r>
            <a:endParaRPr kumimoji="1" lang="en-US" altLang="zh-CN" dirty="0"/>
          </a:p>
          <a:p>
            <a:r>
              <a:rPr kumimoji="1" lang="zh-CN" altLang="en-US" dirty="0"/>
              <a:t>可以观测到语言总是倾向于描述从当前时刻直到下一次对话时刻之间的动作序列。</a:t>
            </a:r>
          </a:p>
        </p:txBody>
      </p:sp>
      <p:sp>
        <p:nvSpPr>
          <p:cNvPr id="7" name="矩形 6">
            <a:extLst>
              <a:ext uri="{FF2B5EF4-FFF2-40B4-BE49-F238E27FC236}">
                <a16:creationId xmlns:a16="http://schemas.microsoft.com/office/drawing/2014/main" id="{4ED7BBDD-3C39-E8C4-0059-7C8AA8618C17}"/>
              </a:ext>
            </a:extLst>
          </p:cNvPr>
          <p:cNvSpPr/>
          <p:nvPr/>
        </p:nvSpPr>
        <p:spPr>
          <a:xfrm>
            <a:off x="6506549" y="1679171"/>
            <a:ext cx="783714" cy="44888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8" name="矩形 7">
            <a:extLst>
              <a:ext uri="{FF2B5EF4-FFF2-40B4-BE49-F238E27FC236}">
                <a16:creationId xmlns:a16="http://schemas.microsoft.com/office/drawing/2014/main" id="{E6160F9C-732B-B5B1-C9B6-2C07AE057996}"/>
              </a:ext>
            </a:extLst>
          </p:cNvPr>
          <p:cNvSpPr/>
          <p:nvPr/>
        </p:nvSpPr>
        <p:spPr>
          <a:xfrm>
            <a:off x="7897545" y="2405149"/>
            <a:ext cx="783714" cy="44888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9" name="矩形 8">
            <a:extLst>
              <a:ext uri="{FF2B5EF4-FFF2-40B4-BE49-F238E27FC236}">
                <a16:creationId xmlns:a16="http://schemas.microsoft.com/office/drawing/2014/main" id="{E619E3CB-6965-70A6-2935-B00568D6B694}"/>
              </a:ext>
            </a:extLst>
          </p:cNvPr>
          <p:cNvSpPr/>
          <p:nvPr/>
        </p:nvSpPr>
        <p:spPr>
          <a:xfrm>
            <a:off x="6506549" y="4037214"/>
            <a:ext cx="1806178" cy="44888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1" name="矩形 10">
            <a:extLst>
              <a:ext uri="{FF2B5EF4-FFF2-40B4-BE49-F238E27FC236}">
                <a16:creationId xmlns:a16="http://schemas.microsoft.com/office/drawing/2014/main" id="{801DC8BF-94B8-5CBE-1A53-15188B52E698}"/>
              </a:ext>
            </a:extLst>
          </p:cNvPr>
          <p:cNvSpPr/>
          <p:nvPr/>
        </p:nvSpPr>
        <p:spPr>
          <a:xfrm>
            <a:off x="8229600" y="4379641"/>
            <a:ext cx="1496291" cy="44888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2" name="矩形 11">
            <a:extLst>
              <a:ext uri="{FF2B5EF4-FFF2-40B4-BE49-F238E27FC236}">
                <a16:creationId xmlns:a16="http://schemas.microsoft.com/office/drawing/2014/main" id="{E2772ED2-D48B-A853-25AD-148E7FD0AF64}"/>
              </a:ext>
            </a:extLst>
          </p:cNvPr>
          <p:cNvSpPr/>
          <p:nvPr/>
        </p:nvSpPr>
        <p:spPr>
          <a:xfrm>
            <a:off x="7218672" y="2054409"/>
            <a:ext cx="783714" cy="44888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7" name="矩形 16">
            <a:extLst>
              <a:ext uri="{FF2B5EF4-FFF2-40B4-BE49-F238E27FC236}">
                <a16:creationId xmlns:a16="http://schemas.microsoft.com/office/drawing/2014/main" id="{3104E438-ABCD-C69F-A90F-3652BCBDCF31}"/>
              </a:ext>
            </a:extLst>
          </p:cNvPr>
          <p:cNvSpPr/>
          <p:nvPr/>
        </p:nvSpPr>
        <p:spPr>
          <a:xfrm>
            <a:off x="8576418" y="2798731"/>
            <a:ext cx="783714" cy="448887"/>
          </a:xfrm>
          <a:prstGeom prst="rect">
            <a:avLst/>
          </a:prstGeom>
          <a:noFill/>
          <a:ln w="3492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19" name="灯片编号占位符 18">
            <a:extLst>
              <a:ext uri="{FF2B5EF4-FFF2-40B4-BE49-F238E27FC236}">
                <a16:creationId xmlns:a16="http://schemas.microsoft.com/office/drawing/2014/main" id="{C5CCBA2B-7E04-40D2-A3F9-8F58245628D5}"/>
              </a:ext>
            </a:extLst>
          </p:cNvPr>
          <p:cNvSpPr>
            <a:spLocks noGrp="1"/>
          </p:cNvSpPr>
          <p:nvPr>
            <p:ph type="sldNum" sz="quarter" idx="12"/>
          </p:nvPr>
        </p:nvSpPr>
        <p:spPr/>
        <p:txBody>
          <a:bodyPr/>
          <a:lstStyle/>
          <a:p>
            <a:fld id="{36CD7EB2-8BC9-43B5-9B4D-70093A545BDE}" type="slidenum">
              <a:rPr lang="zh-CN" altLang="en-US" smtClean="0"/>
              <a:t>43</a:t>
            </a:fld>
            <a:endParaRPr lang="zh-CN" altLang="en-US"/>
          </a:p>
        </p:txBody>
      </p:sp>
    </p:spTree>
    <p:extLst>
      <p:ext uri="{BB962C8B-B14F-4D97-AF65-F5344CB8AC3E}">
        <p14:creationId xmlns:p14="http://schemas.microsoft.com/office/powerpoint/2010/main" val="580158976"/>
      </p:ext>
    </p:extLst>
  </p:cSld>
  <p:clrMapOvr>
    <a:masterClrMapping/>
  </p:clrMapOvr>
  <mc:AlternateContent xmlns:mc="http://schemas.openxmlformats.org/markup-compatibility/2006">
    <mc:Choice xmlns:p14="http://schemas.microsoft.com/office/powerpoint/2010/main" Requires="p14">
      <p:transition spd="slow" p14:dur="2000" advTm="15981"/>
    </mc:Choice>
    <mc:Fallback>
      <p:transition spd="slow" advTm="15981"/>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Rectangle 9">
            <a:extLst>
              <a:ext uri="{FF2B5EF4-FFF2-40B4-BE49-F238E27FC236}">
                <a16:creationId xmlns:a16="http://schemas.microsoft.com/office/drawing/2014/main" id="{99BC8722-87AA-1E94-E45D-FCFF3F18FA2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椭圆 2">
            <a:extLst>
              <a:ext uri="{FF2B5EF4-FFF2-40B4-BE49-F238E27FC236}">
                <a16:creationId xmlns:a16="http://schemas.microsoft.com/office/drawing/2014/main" id="{9D68DCCC-CAE1-4DB0-0EF2-B4A60FE52C1D}"/>
              </a:ext>
            </a:extLst>
          </p:cNvPr>
          <p:cNvSpPr/>
          <p:nvPr/>
        </p:nvSpPr>
        <p:spPr>
          <a:xfrm>
            <a:off x="1548580" y="1546744"/>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1</a:t>
            </a:r>
            <a:endParaRPr kumimoji="1" lang="zh-CN" altLang="en-US" sz="2800" b="1" dirty="0"/>
          </a:p>
        </p:txBody>
      </p:sp>
      <p:sp>
        <p:nvSpPr>
          <p:cNvPr id="4" name="椭圆 3">
            <a:extLst>
              <a:ext uri="{FF2B5EF4-FFF2-40B4-BE49-F238E27FC236}">
                <a16:creationId xmlns:a16="http://schemas.microsoft.com/office/drawing/2014/main" id="{798752EF-6BF7-6D46-D889-D6E0A4514692}"/>
              </a:ext>
            </a:extLst>
          </p:cNvPr>
          <p:cNvSpPr/>
          <p:nvPr/>
        </p:nvSpPr>
        <p:spPr>
          <a:xfrm>
            <a:off x="1548580" y="2258963"/>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2</a:t>
            </a:r>
            <a:endParaRPr kumimoji="1" lang="zh-CN" altLang="en-US" sz="2800" b="1" dirty="0"/>
          </a:p>
        </p:txBody>
      </p:sp>
      <p:sp>
        <p:nvSpPr>
          <p:cNvPr id="5" name="椭圆 4">
            <a:extLst>
              <a:ext uri="{FF2B5EF4-FFF2-40B4-BE49-F238E27FC236}">
                <a16:creationId xmlns:a16="http://schemas.microsoft.com/office/drawing/2014/main" id="{CA72BE1C-AD1D-E2BA-99D7-A9C7AF87073F}"/>
              </a:ext>
            </a:extLst>
          </p:cNvPr>
          <p:cNvSpPr/>
          <p:nvPr/>
        </p:nvSpPr>
        <p:spPr>
          <a:xfrm>
            <a:off x="1548580" y="3023423"/>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3</a:t>
            </a:r>
            <a:endParaRPr kumimoji="1" lang="zh-CN" altLang="en-US" sz="2800" b="1" dirty="0"/>
          </a:p>
        </p:txBody>
      </p:sp>
      <p:sp>
        <p:nvSpPr>
          <p:cNvPr id="6" name="椭圆 5">
            <a:extLst>
              <a:ext uri="{FF2B5EF4-FFF2-40B4-BE49-F238E27FC236}">
                <a16:creationId xmlns:a16="http://schemas.microsoft.com/office/drawing/2014/main" id="{4CEB7248-7FFF-9EBA-506A-61BEB9C0E739}"/>
              </a:ext>
            </a:extLst>
          </p:cNvPr>
          <p:cNvSpPr/>
          <p:nvPr/>
        </p:nvSpPr>
        <p:spPr>
          <a:xfrm>
            <a:off x="1548580" y="3760845"/>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4</a:t>
            </a:r>
            <a:endParaRPr kumimoji="1" lang="zh-CN" altLang="en-US" sz="2800" b="1" dirty="0"/>
          </a:p>
        </p:txBody>
      </p:sp>
      <p:sp>
        <p:nvSpPr>
          <p:cNvPr id="7" name="文本框 6">
            <a:extLst>
              <a:ext uri="{FF2B5EF4-FFF2-40B4-BE49-F238E27FC236}">
                <a16:creationId xmlns:a16="http://schemas.microsoft.com/office/drawing/2014/main" id="{B7C6A5C2-44CD-CFE0-7AA9-55E028284851}"/>
              </a:ext>
            </a:extLst>
          </p:cNvPr>
          <p:cNvSpPr txBox="1"/>
          <p:nvPr/>
        </p:nvSpPr>
        <p:spPr>
          <a:xfrm>
            <a:off x="2374490" y="1628460"/>
            <a:ext cx="1107996" cy="369332"/>
          </a:xfrm>
          <a:prstGeom prst="rect">
            <a:avLst/>
          </a:prstGeom>
          <a:noFill/>
        </p:spPr>
        <p:txBody>
          <a:bodyPr wrap="none" rtlCol="0">
            <a:spAutoFit/>
          </a:bodyPr>
          <a:lstStyle/>
          <a:p>
            <a:r>
              <a:rPr kumimoji="1" lang="zh-CN" altLang="en-US" dirty="0">
                <a:solidFill>
                  <a:schemeClr val="bg1">
                    <a:lumMod val="65000"/>
                  </a:schemeClr>
                </a:solidFill>
              </a:rPr>
              <a:t>研究背景</a:t>
            </a:r>
          </a:p>
        </p:txBody>
      </p:sp>
      <p:sp>
        <p:nvSpPr>
          <p:cNvPr id="8" name="文本框 7">
            <a:extLst>
              <a:ext uri="{FF2B5EF4-FFF2-40B4-BE49-F238E27FC236}">
                <a16:creationId xmlns:a16="http://schemas.microsoft.com/office/drawing/2014/main" id="{FD1CBC4F-8519-8D22-98C1-D8639A357E8A}"/>
              </a:ext>
            </a:extLst>
          </p:cNvPr>
          <p:cNvSpPr txBox="1"/>
          <p:nvPr/>
        </p:nvSpPr>
        <p:spPr>
          <a:xfrm>
            <a:off x="2374490" y="2327323"/>
            <a:ext cx="1107996" cy="369332"/>
          </a:xfrm>
          <a:prstGeom prst="rect">
            <a:avLst/>
          </a:prstGeom>
          <a:noFill/>
        </p:spPr>
        <p:txBody>
          <a:bodyPr wrap="none" rtlCol="0">
            <a:spAutoFit/>
          </a:bodyPr>
          <a:lstStyle/>
          <a:p>
            <a:r>
              <a:rPr kumimoji="1" lang="zh-CN" altLang="en-US" dirty="0">
                <a:solidFill>
                  <a:schemeClr val="bg1">
                    <a:lumMod val="65000"/>
                  </a:schemeClr>
                </a:solidFill>
              </a:rPr>
              <a:t>相关工作</a:t>
            </a:r>
          </a:p>
        </p:txBody>
      </p:sp>
      <p:sp>
        <p:nvSpPr>
          <p:cNvPr id="9" name="文本框 8">
            <a:extLst>
              <a:ext uri="{FF2B5EF4-FFF2-40B4-BE49-F238E27FC236}">
                <a16:creationId xmlns:a16="http://schemas.microsoft.com/office/drawing/2014/main" id="{94680F64-834D-C42D-FE54-CE4F267154CB}"/>
              </a:ext>
            </a:extLst>
          </p:cNvPr>
          <p:cNvSpPr txBox="1"/>
          <p:nvPr/>
        </p:nvSpPr>
        <p:spPr>
          <a:xfrm>
            <a:off x="2374490" y="3090757"/>
            <a:ext cx="3647152" cy="369332"/>
          </a:xfrm>
          <a:prstGeom prst="rect">
            <a:avLst/>
          </a:prstGeom>
          <a:noFill/>
        </p:spPr>
        <p:txBody>
          <a:bodyPr wrap="none" rtlCol="0">
            <a:spAutoFit/>
          </a:bodyPr>
          <a:lstStyle/>
          <a:p>
            <a:r>
              <a:rPr kumimoji="1" lang="zh-CN" altLang="en-US" dirty="0">
                <a:solidFill>
                  <a:schemeClr val="bg1">
                    <a:lumMod val="65000"/>
                  </a:schemeClr>
                </a:solidFill>
              </a:rPr>
              <a:t>简单场景下的涌现语言研究与验证</a:t>
            </a:r>
          </a:p>
        </p:txBody>
      </p:sp>
      <p:sp>
        <p:nvSpPr>
          <p:cNvPr id="11" name="文本框 10">
            <a:extLst>
              <a:ext uri="{FF2B5EF4-FFF2-40B4-BE49-F238E27FC236}">
                <a16:creationId xmlns:a16="http://schemas.microsoft.com/office/drawing/2014/main" id="{83DEADD5-C8B8-AC59-6672-09C8D1FBF49D}"/>
              </a:ext>
            </a:extLst>
          </p:cNvPr>
          <p:cNvSpPr txBox="1"/>
          <p:nvPr/>
        </p:nvSpPr>
        <p:spPr>
          <a:xfrm>
            <a:off x="2358460" y="3826628"/>
            <a:ext cx="3663182" cy="369332"/>
          </a:xfrm>
          <a:prstGeom prst="rect">
            <a:avLst/>
          </a:prstGeom>
          <a:noFill/>
        </p:spPr>
        <p:txBody>
          <a:bodyPr wrap="none" rtlCol="0">
            <a:spAutoFit/>
          </a:bodyPr>
          <a:lstStyle/>
          <a:p>
            <a:r>
              <a:rPr kumimoji="1" lang="zh-CN" altLang="en-US" dirty="0">
                <a:solidFill>
                  <a:schemeClr val="bg1">
                    <a:lumMod val="65000"/>
                  </a:schemeClr>
                </a:solidFill>
              </a:rPr>
              <a:t>复杂场景下的涌现语言研究与验证</a:t>
            </a:r>
          </a:p>
        </p:txBody>
      </p:sp>
      <p:sp>
        <p:nvSpPr>
          <p:cNvPr id="12" name="椭圆 11">
            <a:extLst>
              <a:ext uri="{FF2B5EF4-FFF2-40B4-BE49-F238E27FC236}">
                <a16:creationId xmlns:a16="http://schemas.microsoft.com/office/drawing/2014/main" id="{8D8FDCC0-6374-9774-2A2F-AE9A70235CB0}"/>
              </a:ext>
            </a:extLst>
          </p:cNvPr>
          <p:cNvSpPr/>
          <p:nvPr/>
        </p:nvSpPr>
        <p:spPr>
          <a:xfrm>
            <a:off x="1548580" y="4513011"/>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5</a:t>
            </a:r>
            <a:endParaRPr kumimoji="1" lang="zh-CN" altLang="en-US" sz="2800" b="1" dirty="0"/>
          </a:p>
        </p:txBody>
      </p:sp>
      <p:sp>
        <p:nvSpPr>
          <p:cNvPr id="13" name="文本框 12">
            <a:extLst>
              <a:ext uri="{FF2B5EF4-FFF2-40B4-BE49-F238E27FC236}">
                <a16:creationId xmlns:a16="http://schemas.microsoft.com/office/drawing/2014/main" id="{D2F410F4-346F-AF30-890B-99C086453DD5}"/>
              </a:ext>
            </a:extLst>
          </p:cNvPr>
          <p:cNvSpPr txBox="1"/>
          <p:nvPr/>
        </p:nvSpPr>
        <p:spPr>
          <a:xfrm>
            <a:off x="2358460" y="4577243"/>
            <a:ext cx="1569660" cy="369332"/>
          </a:xfrm>
          <a:prstGeom prst="rect">
            <a:avLst/>
          </a:prstGeom>
          <a:noFill/>
        </p:spPr>
        <p:txBody>
          <a:bodyPr wrap="none" rtlCol="0">
            <a:spAutoFit/>
          </a:bodyPr>
          <a:lstStyle/>
          <a:p>
            <a:r>
              <a:rPr kumimoji="1" lang="zh-CN" altLang="en-US" dirty="0">
                <a:solidFill>
                  <a:schemeClr val="bg1">
                    <a:lumMod val="65000"/>
                  </a:schemeClr>
                </a:solidFill>
              </a:rPr>
              <a:t>涌现语言分析</a:t>
            </a:r>
          </a:p>
        </p:txBody>
      </p:sp>
      <p:sp>
        <p:nvSpPr>
          <p:cNvPr id="14" name="椭圆 13">
            <a:extLst>
              <a:ext uri="{FF2B5EF4-FFF2-40B4-BE49-F238E27FC236}">
                <a16:creationId xmlns:a16="http://schemas.microsoft.com/office/drawing/2014/main" id="{79916BB3-09E0-C42A-A128-1348B35A05B2}"/>
              </a:ext>
            </a:extLst>
          </p:cNvPr>
          <p:cNvSpPr/>
          <p:nvPr/>
        </p:nvSpPr>
        <p:spPr>
          <a:xfrm>
            <a:off x="1548580" y="5205294"/>
            <a:ext cx="504000" cy="50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6</a:t>
            </a:r>
            <a:endParaRPr kumimoji="1" lang="zh-CN" altLang="en-US" sz="2800" b="1" dirty="0"/>
          </a:p>
        </p:txBody>
      </p:sp>
      <p:sp>
        <p:nvSpPr>
          <p:cNvPr id="15" name="文本框 14">
            <a:extLst>
              <a:ext uri="{FF2B5EF4-FFF2-40B4-BE49-F238E27FC236}">
                <a16:creationId xmlns:a16="http://schemas.microsoft.com/office/drawing/2014/main" id="{04D5EBF1-7D1F-F7D6-9B6E-FC82BFFD6C33}"/>
              </a:ext>
            </a:extLst>
          </p:cNvPr>
          <p:cNvSpPr txBox="1"/>
          <p:nvPr/>
        </p:nvSpPr>
        <p:spPr>
          <a:xfrm>
            <a:off x="2358460" y="5269526"/>
            <a:ext cx="1338828" cy="369332"/>
          </a:xfrm>
          <a:prstGeom prst="rect">
            <a:avLst/>
          </a:prstGeom>
          <a:noFill/>
        </p:spPr>
        <p:txBody>
          <a:bodyPr wrap="none" rtlCol="0">
            <a:spAutoFit/>
          </a:bodyPr>
          <a:lstStyle/>
          <a:p>
            <a:r>
              <a:rPr kumimoji="1" lang="zh-CN" altLang="en-US" dirty="0"/>
              <a:t>总结与展望</a:t>
            </a:r>
          </a:p>
        </p:txBody>
      </p:sp>
      <p:sp>
        <p:nvSpPr>
          <p:cNvPr id="16" name="文本框 15">
            <a:extLst>
              <a:ext uri="{FF2B5EF4-FFF2-40B4-BE49-F238E27FC236}">
                <a16:creationId xmlns:a16="http://schemas.microsoft.com/office/drawing/2014/main" id="{2261EA8C-3103-36D4-742E-75F71DBF524F}"/>
              </a:ext>
            </a:extLst>
          </p:cNvPr>
          <p:cNvSpPr txBox="1"/>
          <p:nvPr/>
        </p:nvSpPr>
        <p:spPr>
          <a:xfrm>
            <a:off x="1252361" y="398038"/>
            <a:ext cx="800219" cy="461665"/>
          </a:xfrm>
          <a:prstGeom prst="rect">
            <a:avLst/>
          </a:prstGeom>
          <a:noFill/>
        </p:spPr>
        <p:txBody>
          <a:bodyPr wrap="none" rtlCol="0">
            <a:spAutoFit/>
          </a:bodyPr>
          <a:lstStyle/>
          <a:p>
            <a:r>
              <a:rPr kumimoji="1" lang="zh-CN" altLang="en-US" sz="2400" dirty="0"/>
              <a:t>目录</a:t>
            </a:r>
          </a:p>
        </p:txBody>
      </p:sp>
      <p:sp>
        <p:nvSpPr>
          <p:cNvPr id="18" name="灯片编号占位符 17">
            <a:extLst>
              <a:ext uri="{FF2B5EF4-FFF2-40B4-BE49-F238E27FC236}">
                <a16:creationId xmlns:a16="http://schemas.microsoft.com/office/drawing/2014/main" id="{C3C3000A-D544-638A-D485-71D0E23DECAE}"/>
              </a:ext>
            </a:extLst>
          </p:cNvPr>
          <p:cNvSpPr>
            <a:spLocks noGrp="1"/>
          </p:cNvSpPr>
          <p:nvPr>
            <p:ph type="sldNum" sz="quarter" idx="12"/>
          </p:nvPr>
        </p:nvSpPr>
        <p:spPr/>
        <p:txBody>
          <a:bodyPr/>
          <a:lstStyle/>
          <a:p>
            <a:fld id="{36CD7EB2-8BC9-43B5-9B4D-70093A545BDE}" type="slidenum">
              <a:rPr lang="zh-CN" altLang="en-US" smtClean="0"/>
              <a:t>44</a:t>
            </a:fld>
            <a:endParaRPr lang="zh-CN" altLang="en-US"/>
          </a:p>
        </p:txBody>
      </p:sp>
    </p:spTree>
    <p:extLst>
      <p:ext uri="{BB962C8B-B14F-4D97-AF65-F5344CB8AC3E}">
        <p14:creationId xmlns:p14="http://schemas.microsoft.com/office/powerpoint/2010/main" val="4041675351"/>
      </p:ext>
    </p:extLst>
  </p:cSld>
  <p:clrMapOvr>
    <a:masterClrMapping/>
  </p:clrMapOvr>
  <mc:AlternateContent xmlns:mc="http://schemas.openxmlformats.org/markup-compatibility/2006">
    <mc:Choice xmlns:p14="http://schemas.microsoft.com/office/powerpoint/2010/main" Requires="p14">
      <p:transition spd="slow" p14:dur="2000" advTm="632"/>
    </mc:Choice>
    <mc:Fallback>
      <p:transition spd="slow" advTm="632"/>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A0EA4286-9385-43AC-347C-AC90E86126C0}"/>
              </a:ext>
            </a:extLst>
          </p:cNvPr>
          <p:cNvSpPr txBox="1"/>
          <p:nvPr/>
        </p:nvSpPr>
        <p:spPr>
          <a:xfrm>
            <a:off x="1252361" y="398038"/>
            <a:ext cx="1729961" cy="461665"/>
          </a:xfrm>
          <a:prstGeom prst="rect">
            <a:avLst/>
          </a:prstGeom>
          <a:noFill/>
        </p:spPr>
        <p:txBody>
          <a:bodyPr wrap="none" rtlCol="0">
            <a:spAutoFit/>
          </a:bodyPr>
          <a:lstStyle/>
          <a:p>
            <a:r>
              <a:rPr kumimoji="1" lang="zh-CN" altLang="en-US" sz="2400" dirty="0"/>
              <a:t>总结与展望</a:t>
            </a:r>
          </a:p>
        </p:txBody>
      </p:sp>
      <p:sp>
        <p:nvSpPr>
          <p:cNvPr id="5" name="文本框 4">
            <a:extLst>
              <a:ext uri="{FF2B5EF4-FFF2-40B4-BE49-F238E27FC236}">
                <a16:creationId xmlns:a16="http://schemas.microsoft.com/office/drawing/2014/main" id="{C861DF7B-9646-41A5-4BEA-A6597FB438CA}"/>
              </a:ext>
            </a:extLst>
          </p:cNvPr>
          <p:cNvSpPr txBox="1"/>
          <p:nvPr/>
        </p:nvSpPr>
        <p:spPr>
          <a:xfrm>
            <a:off x="1252361" y="1331516"/>
            <a:ext cx="9821917" cy="4247317"/>
          </a:xfrm>
          <a:prstGeom prst="rect">
            <a:avLst/>
          </a:prstGeom>
          <a:noFill/>
        </p:spPr>
        <p:txBody>
          <a:bodyPr wrap="square" rtlCol="0">
            <a:spAutoFit/>
          </a:bodyPr>
          <a:lstStyle/>
          <a:p>
            <a:r>
              <a:rPr kumimoji="1" lang="zh-CN" altLang="en-US" dirty="0"/>
              <a:t>当前工作总结：</a:t>
            </a:r>
            <a:br>
              <a:rPr kumimoji="1" lang="en-US" altLang="zh-CN" dirty="0"/>
            </a:br>
            <a:endParaRPr kumimoji="1" lang="en-US" altLang="zh-CN" dirty="0"/>
          </a:p>
          <a:p>
            <a:r>
              <a:rPr kumimoji="1" lang="en-US" altLang="zh-CN" dirty="0"/>
              <a:t>1.</a:t>
            </a:r>
            <a:r>
              <a:rPr kumimoji="1" lang="zh-CN" altLang="en-US" dirty="0"/>
              <a:t>分析了现有涌现语言存在的问题并基于此提出了基于动态环境的涌现语言对话任务，并在简单的</a:t>
            </a:r>
            <a:r>
              <a:rPr kumimoji="1" lang="en-US" altLang="zh-CN" dirty="0"/>
              <a:t>Grid</a:t>
            </a:r>
            <a:r>
              <a:rPr kumimoji="1" lang="zh-CN" altLang="en-US" dirty="0"/>
              <a:t> </a:t>
            </a:r>
            <a:r>
              <a:rPr kumimoji="1" lang="en-US" altLang="zh-CN" dirty="0"/>
              <a:t>World</a:t>
            </a:r>
            <a:r>
              <a:rPr kumimoji="1" lang="zh-CN" altLang="en-US" dirty="0"/>
              <a:t>场景下初步验证了可行性。</a:t>
            </a:r>
            <a:endParaRPr kumimoji="1" lang="en-US" altLang="zh-CN" dirty="0"/>
          </a:p>
          <a:p>
            <a:endParaRPr kumimoji="1" lang="en-US" altLang="zh-CN" dirty="0"/>
          </a:p>
          <a:p>
            <a:endParaRPr kumimoji="1" lang="en-US" altLang="zh-CN" dirty="0"/>
          </a:p>
          <a:p>
            <a:r>
              <a:rPr kumimoji="1" lang="en-US" altLang="zh-CN" dirty="0"/>
              <a:t>2.</a:t>
            </a:r>
            <a:r>
              <a:rPr kumimoji="1" lang="zh-CN" altLang="en-US" dirty="0"/>
              <a:t> 将问题拓展到更接近真实场景的任务中，并任务分解成</a:t>
            </a:r>
            <a:r>
              <a:rPr kumimoji="1" lang="en-US" altLang="zh-CN" dirty="0"/>
              <a:t>2</a:t>
            </a:r>
            <a:r>
              <a:rPr kumimoji="1" lang="zh-CN" altLang="en-US" dirty="0"/>
              <a:t>个阶段，并在第一阶段设计了定位和移动两个子任务，帮助任务的训练。</a:t>
            </a:r>
            <a:endParaRPr kumimoji="1" lang="en-US" altLang="zh-CN" dirty="0"/>
          </a:p>
          <a:p>
            <a:endParaRPr kumimoji="1" lang="en-US" altLang="zh-CN" dirty="0"/>
          </a:p>
          <a:p>
            <a:endParaRPr kumimoji="1" lang="en-US" altLang="zh-CN" dirty="0"/>
          </a:p>
          <a:p>
            <a:r>
              <a:rPr kumimoji="1" lang="en-US" altLang="zh-CN" dirty="0"/>
              <a:t>3.</a:t>
            </a:r>
            <a:r>
              <a:rPr kumimoji="1" lang="zh-CN" altLang="en-US" dirty="0"/>
              <a:t>通过实验发现模型可以与现有的</a:t>
            </a:r>
            <a:r>
              <a:rPr kumimoji="1" lang="en" altLang="zh-CN" dirty="0"/>
              <a:t>VLN</a:t>
            </a:r>
            <a:r>
              <a:rPr kumimoji="1" lang="zh-CN" altLang="en-US" dirty="0"/>
              <a:t>的工作在</a:t>
            </a:r>
            <a:r>
              <a:rPr kumimoji="1" lang="en" altLang="zh-CN" dirty="0"/>
              <a:t>NE</a:t>
            </a:r>
            <a:r>
              <a:rPr kumimoji="1" lang="zh-CN" altLang="en" dirty="0"/>
              <a:t>、</a:t>
            </a:r>
            <a:r>
              <a:rPr kumimoji="1" lang="en" altLang="zh-CN" dirty="0"/>
              <a:t>SR</a:t>
            </a:r>
            <a:r>
              <a:rPr kumimoji="1" lang="zh-CN" altLang="en-US" dirty="0"/>
              <a:t>等指标上有可比的表现，证明了涌现语言相比自然语言的优越性。通过消融实验探究了句子长度、对话频率、词表大小、任务难度对结果的影响，并对涌现的语言进行了分析。</a:t>
            </a:r>
          </a:p>
          <a:p>
            <a:endParaRPr kumimoji="1" lang="en-US" altLang="zh-CN" dirty="0"/>
          </a:p>
          <a:p>
            <a:endParaRPr lang="zh-CN" altLang="en-US" dirty="0">
              <a:latin typeface="SimSun" panose="02010600030101010101" pitchFamily="2" charset="-122"/>
              <a:ea typeface="SimSun" panose="02010600030101010101" pitchFamily="2" charset="-122"/>
            </a:endParaRPr>
          </a:p>
        </p:txBody>
      </p:sp>
      <p:sp>
        <p:nvSpPr>
          <p:cNvPr id="7" name="灯片编号占位符 6">
            <a:extLst>
              <a:ext uri="{FF2B5EF4-FFF2-40B4-BE49-F238E27FC236}">
                <a16:creationId xmlns:a16="http://schemas.microsoft.com/office/drawing/2014/main" id="{DFE67938-F6D3-AF3F-2603-C1F51FBC80C4}"/>
              </a:ext>
            </a:extLst>
          </p:cNvPr>
          <p:cNvSpPr>
            <a:spLocks noGrp="1"/>
          </p:cNvSpPr>
          <p:nvPr>
            <p:ph type="sldNum" sz="quarter" idx="12"/>
          </p:nvPr>
        </p:nvSpPr>
        <p:spPr/>
        <p:txBody>
          <a:bodyPr/>
          <a:lstStyle/>
          <a:p>
            <a:fld id="{36CD7EB2-8BC9-43B5-9B4D-70093A545BDE}" type="slidenum">
              <a:rPr lang="zh-CN" altLang="en-US" smtClean="0"/>
              <a:t>45</a:t>
            </a:fld>
            <a:endParaRPr lang="zh-CN" altLang="en-US"/>
          </a:p>
        </p:txBody>
      </p:sp>
    </p:spTree>
    <p:extLst>
      <p:ext uri="{BB962C8B-B14F-4D97-AF65-F5344CB8AC3E}">
        <p14:creationId xmlns:p14="http://schemas.microsoft.com/office/powerpoint/2010/main" val="1940293724"/>
      </p:ext>
    </p:extLst>
  </p:cSld>
  <p:clrMapOvr>
    <a:masterClrMapping/>
  </p:clrMapOvr>
  <mc:AlternateContent xmlns:mc="http://schemas.openxmlformats.org/markup-compatibility/2006">
    <mc:Choice xmlns:p14="http://schemas.microsoft.com/office/powerpoint/2010/main" Requires="p14">
      <p:transition spd="slow" p14:dur="2000" advTm="21100"/>
    </mc:Choice>
    <mc:Fallback>
      <p:transition spd="slow" advTm="21100"/>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A0EA4286-9385-43AC-347C-AC90E86126C0}"/>
              </a:ext>
            </a:extLst>
          </p:cNvPr>
          <p:cNvSpPr txBox="1"/>
          <p:nvPr/>
        </p:nvSpPr>
        <p:spPr>
          <a:xfrm>
            <a:off x="1252361" y="398038"/>
            <a:ext cx="1729961" cy="461665"/>
          </a:xfrm>
          <a:prstGeom prst="rect">
            <a:avLst/>
          </a:prstGeom>
          <a:noFill/>
        </p:spPr>
        <p:txBody>
          <a:bodyPr wrap="none" rtlCol="0">
            <a:spAutoFit/>
          </a:bodyPr>
          <a:lstStyle/>
          <a:p>
            <a:r>
              <a:rPr kumimoji="1" lang="zh-CN" altLang="en-US" sz="2400" dirty="0"/>
              <a:t>总结与展望</a:t>
            </a:r>
          </a:p>
        </p:txBody>
      </p:sp>
      <p:sp>
        <p:nvSpPr>
          <p:cNvPr id="5" name="文本框 4">
            <a:extLst>
              <a:ext uri="{FF2B5EF4-FFF2-40B4-BE49-F238E27FC236}">
                <a16:creationId xmlns:a16="http://schemas.microsoft.com/office/drawing/2014/main" id="{C861DF7B-9646-41A5-4BEA-A6597FB438CA}"/>
              </a:ext>
            </a:extLst>
          </p:cNvPr>
          <p:cNvSpPr txBox="1"/>
          <p:nvPr/>
        </p:nvSpPr>
        <p:spPr>
          <a:xfrm>
            <a:off x="1252361" y="1369966"/>
            <a:ext cx="9692730" cy="2862322"/>
          </a:xfrm>
          <a:prstGeom prst="rect">
            <a:avLst/>
          </a:prstGeom>
          <a:noFill/>
        </p:spPr>
        <p:txBody>
          <a:bodyPr wrap="square" rtlCol="0">
            <a:spAutoFit/>
          </a:bodyPr>
          <a:lstStyle/>
          <a:p>
            <a:r>
              <a:rPr kumimoji="1" lang="zh-CN" altLang="en-US" dirty="0"/>
              <a:t>未来展望：</a:t>
            </a:r>
            <a:endParaRPr kumimoji="1" lang="en-US" altLang="zh-CN" dirty="0"/>
          </a:p>
          <a:p>
            <a:endParaRPr kumimoji="1" lang="en-US" altLang="zh-CN" dirty="0"/>
          </a:p>
          <a:p>
            <a:endParaRPr kumimoji="1" lang="en-US" altLang="zh-CN" dirty="0"/>
          </a:p>
          <a:p>
            <a:r>
              <a:rPr kumimoji="1" lang="en-US" altLang="zh-CN" dirty="0"/>
              <a:t>1.</a:t>
            </a:r>
            <a:r>
              <a:rPr kumimoji="1" lang="zh-CN" altLang="en-US" dirty="0"/>
              <a:t>目前语言涌现的研究工作仍然处于初始阶段，缺少公开的任务基准</a:t>
            </a:r>
            <a:r>
              <a:rPr kumimoji="1" lang="en-US" altLang="zh-CN" dirty="0"/>
              <a:t>(</a:t>
            </a:r>
            <a:r>
              <a:rPr kumimoji="1" lang="en" altLang="zh-CN" dirty="0"/>
              <a:t>benchmark)</a:t>
            </a:r>
            <a:r>
              <a:rPr kumimoji="1" lang="zh-CN" altLang="en" dirty="0"/>
              <a:t>，</a:t>
            </a:r>
            <a:r>
              <a:rPr kumimoji="1" lang="zh-CN" altLang="en-US" dirty="0"/>
              <a:t>统一的数据集。</a:t>
            </a:r>
            <a:endParaRPr kumimoji="1" lang="en-US" altLang="zh-CN" dirty="0"/>
          </a:p>
          <a:p>
            <a:endParaRPr kumimoji="1" lang="en-US" altLang="zh-CN" dirty="0"/>
          </a:p>
          <a:p>
            <a:endParaRPr kumimoji="1" lang="en-US" altLang="zh-CN" dirty="0"/>
          </a:p>
          <a:p>
            <a:r>
              <a:rPr kumimoji="1" lang="en-US" altLang="zh-CN" dirty="0"/>
              <a:t>2.</a:t>
            </a:r>
            <a:r>
              <a:rPr kumimoji="1" lang="zh-CN" altLang="en-US" dirty="0"/>
              <a:t>现有的语言涌现工作对涌现语言跨任务的泛化能力的探索仍然有限，因此如何让语言具备在多个任务上的泛化能力仍需要未来更多工作的深入探索。 </a:t>
            </a:r>
          </a:p>
          <a:p>
            <a:endParaRPr lang="zh-CN" altLang="en-US" dirty="0">
              <a:latin typeface="SimSun" panose="02010600030101010101" pitchFamily="2" charset="-122"/>
              <a:ea typeface="SimSun" panose="02010600030101010101" pitchFamily="2" charset="-122"/>
            </a:endParaRPr>
          </a:p>
        </p:txBody>
      </p:sp>
      <p:sp>
        <p:nvSpPr>
          <p:cNvPr id="7" name="灯片编号占位符 6">
            <a:extLst>
              <a:ext uri="{FF2B5EF4-FFF2-40B4-BE49-F238E27FC236}">
                <a16:creationId xmlns:a16="http://schemas.microsoft.com/office/drawing/2014/main" id="{DFE67938-F6D3-AF3F-2603-C1F51FBC80C4}"/>
              </a:ext>
            </a:extLst>
          </p:cNvPr>
          <p:cNvSpPr>
            <a:spLocks noGrp="1"/>
          </p:cNvSpPr>
          <p:nvPr>
            <p:ph type="sldNum" sz="quarter" idx="12"/>
          </p:nvPr>
        </p:nvSpPr>
        <p:spPr/>
        <p:txBody>
          <a:bodyPr/>
          <a:lstStyle/>
          <a:p>
            <a:fld id="{36CD7EB2-8BC9-43B5-9B4D-70093A545BDE}" type="slidenum">
              <a:rPr lang="zh-CN" altLang="en-US" smtClean="0"/>
              <a:t>46</a:t>
            </a:fld>
            <a:endParaRPr lang="zh-CN" altLang="en-US"/>
          </a:p>
        </p:txBody>
      </p:sp>
    </p:spTree>
    <p:extLst>
      <p:ext uri="{BB962C8B-B14F-4D97-AF65-F5344CB8AC3E}">
        <p14:creationId xmlns:p14="http://schemas.microsoft.com/office/powerpoint/2010/main" val="40913628"/>
      </p:ext>
    </p:extLst>
  </p:cSld>
  <p:clrMapOvr>
    <a:masterClrMapping/>
  </p:clrMapOvr>
  <mc:AlternateContent xmlns:mc="http://schemas.openxmlformats.org/markup-compatibility/2006">
    <mc:Choice xmlns:p14="http://schemas.microsoft.com/office/powerpoint/2010/main" Requires="p14">
      <p:transition spd="slow" p14:dur="2000" advTm="15143"/>
    </mc:Choice>
    <mc:Fallback>
      <p:transition spd="slow" advTm="15143"/>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15C67E04-EB01-B305-9A8C-B2AEF4858490}"/>
              </a:ext>
            </a:extLst>
          </p:cNvPr>
          <p:cNvSpPr txBox="1"/>
          <p:nvPr/>
        </p:nvSpPr>
        <p:spPr>
          <a:xfrm>
            <a:off x="1089764" y="948690"/>
            <a:ext cx="10935222" cy="5909310"/>
          </a:xfrm>
          <a:prstGeom prst="rect">
            <a:avLst/>
          </a:prstGeom>
          <a:noFill/>
        </p:spPr>
        <p:txBody>
          <a:bodyPr wrap="square" rtlCol="0">
            <a:spAutoFit/>
          </a:bodyPr>
          <a:lstStyle/>
          <a:p>
            <a:r>
              <a:rPr kumimoji="1" lang="en-US" altLang="zh-CN" sz="900" dirty="0">
                <a:solidFill>
                  <a:srgbClr val="222222"/>
                </a:solidFill>
                <a:latin typeface="Arial" panose="020B0604020202020204" pitchFamily="34" charset="0"/>
              </a:rPr>
              <a:t>[1] </a:t>
            </a:r>
            <a:r>
              <a:rPr lang="en" altLang="zh-CN" sz="900" b="0" i="0" dirty="0" err="1">
                <a:solidFill>
                  <a:srgbClr val="222222"/>
                </a:solidFill>
                <a:effectLst/>
                <a:latin typeface="Arial" panose="020B0604020202020204" pitchFamily="34" charset="0"/>
              </a:rPr>
              <a:t>Chaabouni</a:t>
            </a:r>
            <a:r>
              <a:rPr lang="en" altLang="zh-CN" sz="900" b="0" i="0" dirty="0">
                <a:solidFill>
                  <a:srgbClr val="222222"/>
                </a:solidFill>
                <a:effectLst/>
                <a:latin typeface="Arial" panose="020B0604020202020204" pitchFamily="34" charset="0"/>
              </a:rPr>
              <a:t> R, </a:t>
            </a:r>
            <a:r>
              <a:rPr lang="en" altLang="zh-CN" sz="900" b="0" i="0" dirty="0" err="1">
                <a:solidFill>
                  <a:srgbClr val="222222"/>
                </a:solidFill>
                <a:effectLst/>
                <a:latin typeface="Arial" panose="020B0604020202020204" pitchFamily="34" charset="0"/>
              </a:rPr>
              <a:t>Kharitonov</a:t>
            </a:r>
            <a:r>
              <a:rPr lang="en" altLang="zh-CN" sz="900" b="0" i="0" dirty="0">
                <a:solidFill>
                  <a:srgbClr val="222222"/>
                </a:solidFill>
                <a:effectLst/>
                <a:latin typeface="Arial" panose="020B0604020202020204" pitchFamily="34" charset="0"/>
              </a:rPr>
              <a:t> E, </a:t>
            </a:r>
            <a:r>
              <a:rPr lang="en" altLang="zh-CN" sz="900" b="0" i="0" dirty="0" err="1">
                <a:solidFill>
                  <a:srgbClr val="222222"/>
                </a:solidFill>
                <a:effectLst/>
                <a:latin typeface="Arial" panose="020B0604020202020204" pitchFamily="34" charset="0"/>
              </a:rPr>
              <a:t>Dupoux</a:t>
            </a:r>
            <a:r>
              <a:rPr lang="en" altLang="zh-CN" sz="900" b="0" i="0" dirty="0">
                <a:solidFill>
                  <a:srgbClr val="222222"/>
                </a:solidFill>
                <a:effectLst/>
                <a:latin typeface="Arial" panose="020B0604020202020204" pitchFamily="34" charset="0"/>
              </a:rPr>
              <a:t> E, et al. Anti-efficient encoding in emergent communication[J]. Advances in Neural Information Processing Systems, 2019, 32.</a:t>
            </a:r>
            <a:endParaRPr kumimoji="1" lang="en-US" altLang="zh-CN" sz="900" b="0" i="0" dirty="0">
              <a:solidFill>
                <a:srgbClr val="222222"/>
              </a:solidFill>
              <a:effectLst/>
              <a:latin typeface="Arial" panose="020B0604020202020204" pitchFamily="34" charset="0"/>
            </a:endParaRPr>
          </a:p>
          <a:p>
            <a:r>
              <a:rPr kumimoji="1" lang="en-US" altLang="zh-CN" sz="900" dirty="0">
                <a:solidFill>
                  <a:srgbClr val="222222"/>
                </a:solidFill>
                <a:latin typeface="Arial" panose="020B0604020202020204" pitchFamily="34" charset="0"/>
              </a:rPr>
              <a:t>[2] </a:t>
            </a:r>
            <a:r>
              <a:rPr lang="en" altLang="zh-CN" sz="900" b="0" i="0" dirty="0">
                <a:solidFill>
                  <a:srgbClr val="222222"/>
                </a:solidFill>
                <a:effectLst/>
                <a:latin typeface="Arial" panose="020B0604020202020204" pitchFamily="34" charset="0"/>
              </a:rPr>
              <a:t>Xu Z, </a:t>
            </a:r>
            <a:r>
              <a:rPr lang="en" altLang="zh-CN" sz="900" b="0" i="0" dirty="0" err="1">
                <a:solidFill>
                  <a:srgbClr val="222222"/>
                </a:solidFill>
                <a:effectLst/>
                <a:latin typeface="Arial" panose="020B0604020202020204" pitchFamily="34" charset="0"/>
              </a:rPr>
              <a:t>Niethammer</a:t>
            </a:r>
            <a:r>
              <a:rPr lang="en" altLang="zh-CN" sz="900" b="0" i="0" dirty="0">
                <a:solidFill>
                  <a:srgbClr val="222222"/>
                </a:solidFill>
                <a:effectLst/>
                <a:latin typeface="Arial" panose="020B0604020202020204" pitchFamily="34" charset="0"/>
              </a:rPr>
              <a:t> M, </a:t>
            </a:r>
            <a:r>
              <a:rPr lang="en" altLang="zh-CN" sz="900" b="0" i="0" dirty="0" err="1">
                <a:solidFill>
                  <a:srgbClr val="222222"/>
                </a:solidFill>
                <a:effectLst/>
                <a:latin typeface="Arial" panose="020B0604020202020204" pitchFamily="34" charset="0"/>
              </a:rPr>
              <a:t>Raffel</a:t>
            </a:r>
            <a:r>
              <a:rPr lang="en" altLang="zh-CN" sz="900" b="0" i="0" dirty="0">
                <a:solidFill>
                  <a:srgbClr val="222222"/>
                </a:solidFill>
                <a:effectLst/>
                <a:latin typeface="Arial" panose="020B0604020202020204" pitchFamily="34" charset="0"/>
              </a:rPr>
              <a:t> C A. Compositional generalization in unsupervised compositional representation learning: A study on disentanglement and emergent language[J]. Advances in Neural Information Processing Systems, 2022, 35: 25074-25087.</a:t>
            </a:r>
          </a:p>
          <a:p>
            <a:r>
              <a:rPr lang="en" altLang="zh-CN" sz="900" dirty="0">
                <a:solidFill>
                  <a:srgbClr val="222222"/>
                </a:solidFill>
                <a:latin typeface="Arial" panose="020B0604020202020204" pitchFamily="34" charset="0"/>
              </a:rPr>
              <a:t>[3] </a:t>
            </a:r>
            <a:r>
              <a:rPr lang="en" altLang="zh-CN" sz="900" b="0" i="0" dirty="0">
                <a:solidFill>
                  <a:srgbClr val="222222"/>
                </a:solidFill>
                <a:effectLst/>
                <a:latin typeface="Arial" panose="020B0604020202020204" pitchFamily="34" charset="0"/>
              </a:rPr>
              <a:t>Chen S, Yang Y, </a:t>
            </a:r>
            <a:r>
              <a:rPr lang="en" altLang="zh-CN" sz="900" b="0" i="0" dirty="0" err="1">
                <a:solidFill>
                  <a:srgbClr val="222222"/>
                </a:solidFill>
                <a:effectLst/>
                <a:latin typeface="Arial" panose="020B0604020202020204" pitchFamily="34" charset="0"/>
              </a:rPr>
              <a:t>Su</a:t>
            </a:r>
            <a:r>
              <a:rPr lang="en" altLang="zh-CN" sz="900" b="0" i="0" dirty="0">
                <a:solidFill>
                  <a:srgbClr val="222222"/>
                </a:solidFill>
                <a:effectLst/>
                <a:latin typeface="Arial" panose="020B0604020202020204" pitchFamily="34" charset="0"/>
              </a:rPr>
              <a:t> R. Deep reinforcement learning with emergent communication for coalitional negotiation games[J]. Math. </a:t>
            </a:r>
            <a:r>
              <a:rPr lang="en" altLang="zh-CN" sz="900" b="0" i="0" dirty="0" err="1">
                <a:solidFill>
                  <a:srgbClr val="222222"/>
                </a:solidFill>
                <a:effectLst/>
                <a:latin typeface="Arial" panose="020B0604020202020204" pitchFamily="34" charset="0"/>
              </a:rPr>
              <a:t>Biosci</a:t>
            </a:r>
            <a:r>
              <a:rPr lang="en" altLang="zh-CN" sz="900" b="0" i="0" dirty="0">
                <a:solidFill>
                  <a:srgbClr val="222222"/>
                </a:solidFill>
                <a:effectLst/>
                <a:latin typeface="Arial" panose="020B0604020202020204" pitchFamily="34" charset="0"/>
              </a:rPr>
              <a:t>. </a:t>
            </a:r>
            <a:r>
              <a:rPr lang="en" altLang="zh-CN" sz="900" b="0" i="0" dirty="0" err="1">
                <a:solidFill>
                  <a:srgbClr val="222222"/>
                </a:solidFill>
                <a:effectLst/>
                <a:latin typeface="Arial" panose="020B0604020202020204" pitchFamily="34" charset="0"/>
              </a:rPr>
              <a:t>Eng</a:t>
            </a:r>
            <a:r>
              <a:rPr lang="en" altLang="zh-CN" sz="900" b="0" i="0" dirty="0">
                <a:solidFill>
                  <a:srgbClr val="222222"/>
                </a:solidFill>
                <a:effectLst/>
                <a:latin typeface="Arial" panose="020B0604020202020204" pitchFamily="34" charset="0"/>
              </a:rPr>
              <a:t>, 2022, 19(5): 4592-4609.</a:t>
            </a:r>
          </a:p>
          <a:p>
            <a:r>
              <a:rPr lang="en" altLang="zh-CN" sz="900" b="0" i="0" dirty="0">
                <a:solidFill>
                  <a:srgbClr val="222222"/>
                </a:solidFill>
                <a:effectLst/>
                <a:latin typeface="Arial" panose="020B0604020202020204" pitchFamily="34" charset="0"/>
              </a:rPr>
              <a:t>[4] Garcia W, Clouse H, Butler K. Disentangling categorization in multi-agent emergent communication[C]//Proceedings of the 2022 Conference of the North American Chapter of the Association for Computational Linguistics: Human Language Technologies. 2022: 4523-4540.</a:t>
            </a:r>
          </a:p>
          <a:p>
            <a:r>
              <a:rPr lang="en" altLang="zh-CN" sz="900" dirty="0">
                <a:solidFill>
                  <a:srgbClr val="222222"/>
                </a:solidFill>
                <a:latin typeface="Arial" panose="020B0604020202020204" pitchFamily="34" charset="0"/>
              </a:rPr>
              <a:t>[5] </a:t>
            </a:r>
            <a:r>
              <a:rPr lang="en" altLang="zh-CN" sz="900" b="0" i="0" dirty="0">
                <a:solidFill>
                  <a:srgbClr val="222222"/>
                </a:solidFill>
                <a:effectLst/>
                <a:latin typeface="Arial" panose="020B0604020202020204" pitchFamily="34" charset="0"/>
              </a:rPr>
              <a:t>Mu Y, Yao S, Ding M, et al. EC2: Emergent communication for embodied control[C]//Proceedings of the IEEE/CVF Conference on Computer Vision and Pattern Recognition. 2023: 6704-6714.</a:t>
            </a:r>
          </a:p>
          <a:p>
            <a:r>
              <a:rPr lang="en" altLang="zh-CN" sz="900" dirty="0">
                <a:solidFill>
                  <a:srgbClr val="222222"/>
                </a:solidFill>
                <a:latin typeface="Arial" panose="020B0604020202020204" pitchFamily="34" charset="0"/>
              </a:rPr>
              <a:t>[6] </a:t>
            </a:r>
            <a:r>
              <a:rPr lang="en" altLang="zh-CN" sz="900" b="0" i="0" dirty="0">
                <a:solidFill>
                  <a:srgbClr val="222222"/>
                </a:solidFill>
                <a:effectLst/>
                <a:latin typeface="Arial" panose="020B0604020202020204" pitchFamily="34" charset="0"/>
              </a:rPr>
              <a:t>Steinert-</a:t>
            </a:r>
            <a:r>
              <a:rPr lang="en" altLang="zh-CN" sz="900" b="0" i="0" dirty="0" err="1">
                <a:solidFill>
                  <a:srgbClr val="222222"/>
                </a:solidFill>
                <a:effectLst/>
                <a:latin typeface="Arial" panose="020B0604020202020204" pitchFamily="34" charset="0"/>
              </a:rPr>
              <a:t>Threlkeld</a:t>
            </a:r>
            <a:r>
              <a:rPr lang="en" altLang="zh-CN" sz="900" b="0" i="0" dirty="0">
                <a:solidFill>
                  <a:srgbClr val="222222"/>
                </a:solidFill>
                <a:effectLst/>
                <a:latin typeface="Arial" panose="020B0604020202020204" pitchFamily="34" charset="0"/>
              </a:rPr>
              <a:t> S, Zhou X, Liu Z, et al. Emergent Communication Fine-tuning (EC-FT) for Pretrained Language Models[C]//Emergent Communication Workshop at ICLR 2022. 2022.</a:t>
            </a:r>
          </a:p>
          <a:p>
            <a:r>
              <a:rPr lang="en" altLang="zh-CN" sz="900" dirty="0">
                <a:solidFill>
                  <a:srgbClr val="222222"/>
                </a:solidFill>
                <a:latin typeface="Arial" panose="020B0604020202020204" pitchFamily="34" charset="0"/>
              </a:rPr>
              <a:t>[7] </a:t>
            </a:r>
            <a:r>
              <a:rPr lang="en" altLang="zh-CN" sz="900" b="0" i="0" dirty="0">
                <a:solidFill>
                  <a:srgbClr val="222222"/>
                </a:solidFill>
                <a:effectLst/>
                <a:latin typeface="Arial" panose="020B0604020202020204" pitchFamily="34" charset="0"/>
              </a:rPr>
              <a:t>Guo Y, Hao Y, Zhang R, et al. Emergent Communication for Rules Reasoning[J]. Advances in Neural Information Processing Systems, 2024, 36.</a:t>
            </a:r>
          </a:p>
          <a:p>
            <a:r>
              <a:rPr lang="en" altLang="zh-CN" sz="900" dirty="0">
                <a:solidFill>
                  <a:srgbClr val="222222"/>
                </a:solidFill>
                <a:latin typeface="Arial" panose="020B0604020202020204" pitchFamily="34" charset="0"/>
              </a:rPr>
              <a:t>[8] </a:t>
            </a:r>
            <a:r>
              <a:rPr lang="en" altLang="zh-CN" sz="900" b="0" i="0" dirty="0" err="1">
                <a:solidFill>
                  <a:srgbClr val="222222"/>
                </a:solidFill>
                <a:effectLst/>
                <a:latin typeface="Arial" panose="020B0604020202020204" pitchFamily="34" charset="0"/>
              </a:rPr>
              <a:t>Evtimova</a:t>
            </a:r>
            <a:r>
              <a:rPr lang="en" altLang="zh-CN" sz="900" b="0" i="0" dirty="0">
                <a:solidFill>
                  <a:srgbClr val="222222"/>
                </a:solidFill>
                <a:effectLst/>
                <a:latin typeface="Arial" panose="020B0604020202020204" pitchFamily="34" charset="0"/>
              </a:rPr>
              <a:t> K, </a:t>
            </a:r>
            <a:r>
              <a:rPr lang="en" altLang="zh-CN" sz="900" b="0" i="0" dirty="0" err="1">
                <a:solidFill>
                  <a:srgbClr val="222222"/>
                </a:solidFill>
                <a:effectLst/>
                <a:latin typeface="Arial" panose="020B0604020202020204" pitchFamily="34" charset="0"/>
              </a:rPr>
              <a:t>Drozdov</a:t>
            </a:r>
            <a:r>
              <a:rPr lang="en" altLang="zh-CN" sz="900" b="0" i="0" dirty="0">
                <a:solidFill>
                  <a:srgbClr val="222222"/>
                </a:solidFill>
                <a:effectLst/>
                <a:latin typeface="Arial" panose="020B0604020202020204" pitchFamily="34" charset="0"/>
              </a:rPr>
              <a:t> A, </a:t>
            </a:r>
            <a:r>
              <a:rPr lang="en" altLang="zh-CN" sz="900" b="0" i="0" dirty="0" err="1">
                <a:solidFill>
                  <a:srgbClr val="222222"/>
                </a:solidFill>
                <a:effectLst/>
                <a:latin typeface="Arial" panose="020B0604020202020204" pitchFamily="34" charset="0"/>
              </a:rPr>
              <a:t>Kiela</a:t>
            </a:r>
            <a:r>
              <a:rPr lang="en" altLang="zh-CN" sz="900" b="0" i="0" dirty="0">
                <a:solidFill>
                  <a:srgbClr val="222222"/>
                </a:solidFill>
                <a:effectLst/>
                <a:latin typeface="Arial" panose="020B0604020202020204" pitchFamily="34" charset="0"/>
              </a:rPr>
              <a:t> D, et al. Emergent communication in a multi-modal, multi-step referential game[J]. </a:t>
            </a:r>
            <a:r>
              <a:rPr lang="en" altLang="zh-CN" sz="900" b="0" i="0" dirty="0" err="1">
                <a:solidFill>
                  <a:srgbClr val="222222"/>
                </a:solidFill>
                <a:effectLst/>
                <a:latin typeface="Arial" panose="020B0604020202020204" pitchFamily="34" charset="0"/>
              </a:rPr>
              <a:t>arXiv</a:t>
            </a:r>
            <a:r>
              <a:rPr lang="en" altLang="zh-CN" sz="900" b="0" i="0" dirty="0">
                <a:solidFill>
                  <a:srgbClr val="222222"/>
                </a:solidFill>
                <a:effectLst/>
                <a:latin typeface="Arial" panose="020B0604020202020204" pitchFamily="34" charset="0"/>
              </a:rPr>
              <a:t> preprint arXiv:1705.10369, 2017.</a:t>
            </a:r>
          </a:p>
          <a:p>
            <a:r>
              <a:rPr lang="en" altLang="zh-CN" sz="900" dirty="0">
                <a:solidFill>
                  <a:srgbClr val="222222"/>
                </a:solidFill>
                <a:latin typeface="Arial" panose="020B0604020202020204" pitchFamily="34" charset="0"/>
              </a:rPr>
              <a:t>[9] </a:t>
            </a:r>
            <a:r>
              <a:rPr lang="en" altLang="zh-CN" sz="900" b="0" i="0" dirty="0">
                <a:solidFill>
                  <a:srgbClr val="222222"/>
                </a:solidFill>
                <a:effectLst/>
                <a:latin typeface="Arial" panose="020B0604020202020204" pitchFamily="34" charset="0"/>
              </a:rPr>
              <a:t>Mu J, Goodman N. Emergent communication of generalizations[J]. Advances in neural information processing systems, 2021, 34: 17994-18007.</a:t>
            </a:r>
          </a:p>
          <a:p>
            <a:r>
              <a:rPr lang="en" altLang="zh-CN" sz="900" dirty="0">
                <a:solidFill>
                  <a:srgbClr val="222222"/>
                </a:solidFill>
                <a:latin typeface="Arial" panose="020B0604020202020204" pitchFamily="34" charset="0"/>
              </a:rPr>
              <a:t>[10] </a:t>
            </a:r>
            <a:r>
              <a:rPr lang="en" altLang="zh-CN" sz="900" b="0" i="0" dirty="0">
                <a:solidFill>
                  <a:srgbClr val="222222"/>
                </a:solidFill>
                <a:effectLst/>
                <a:latin typeface="Arial" panose="020B0604020202020204" pitchFamily="34" charset="0"/>
              </a:rPr>
              <a:t>Cao K, </a:t>
            </a:r>
            <a:r>
              <a:rPr lang="en" altLang="zh-CN" sz="900" b="0" i="0" dirty="0" err="1">
                <a:solidFill>
                  <a:srgbClr val="222222"/>
                </a:solidFill>
                <a:effectLst/>
                <a:latin typeface="Arial" panose="020B0604020202020204" pitchFamily="34" charset="0"/>
              </a:rPr>
              <a:t>Lazaridou</a:t>
            </a:r>
            <a:r>
              <a:rPr lang="en" altLang="zh-CN" sz="900" b="0" i="0" dirty="0">
                <a:solidFill>
                  <a:srgbClr val="222222"/>
                </a:solidFill>
                <a:effectLst/>
                <a:latin typeface="Arial" panose="020B0604020202020204" pitchFamily="34" charset="0"/>
              </a:rPr>
              <a:t> A, </a:t>
            </a:r>
            <a:r>
              <a:rPr lang="en" altLang="zh-CN" sz="900" b="0" i="0" dirty="0" err="1">
                <a:solidFill>
                  <a:srgbClr val="222222"/>
                </a:solidFill>
                <a:effectLst/>
                <a:latin typeface="Arial" panose="020B0604020202020204" pitchFamily="34" charset="0"/>
              </a:rPr>
              <a:t>Lanctot</a:t>
            </a:r>
            <a:r>
              <a:rPr lang="en" altLang="zh-CN" sz="900" b="0" i="0" dirty="0">
                <a:solidFill>
                  <a:srgbClr val="222222"/>
                </a:solidFill>
                <a:effectLst/>
                <a:latin typeface="Arial" panose="020B0604020202020204" pitchFamily="34" charset="0"/>
              </a:rPr>
              <a:t> M, et al. Emergent Communication through Negotiation[C]//International Conference on Learning Representations. 2018.</a:t>
            </a:r>
          </a:p>
          <a:p>
            <a:r>
              <a:rPr lang="en" altLang="zh-CN" sz="900" dirty="0">
                <a:solidFill>
                  <a:srgbClr val="222222"/>
                </a:solidFill>
                <a:latin typeface="Arial" panose="020B0604020202020204" pitchFamily="34" charset="0"/>
              </a:rPr>
              <a:t>[11] </a:t>
            </a:r>
            <a:r>
              <a:rPr lang="en" altLang="zh-CN" sz="900" b="0" i="0" dirty="0">
                <a:solidFill>
                  <a:srgbClr val="222222"/>
                </a:solidFill>
                <a:effectLst/>
                <a:latin typeface="Arial" panose="020B0604020202020204" pitchFamily="34" charset="0"/>
              </a:rPr>
              <a:t>Rita M, </a:t>
            </a:r>
            <a:r>
              <a:rPr lang="en" altLang="zh-CN" sz="900" b="0" i="0" dirty="0" err="1">
                <a:solidFill>
                  <a:srgbClr val="222222"/>
                </a:solidFill>
                <a:effectLst/>
                <a:latin typeface="Arial" panose="020B0604020202020204" pitchFamily="34" charset="0"/>
              </a:rPr>
              <a:t>Tallec</a:t>
            </a:r>
            <a:r>
              <a:rPr lang="en" altLang="zh-CN" sz="900" b="0" i="0" dirty="0">
                <a:solidFill>
                  <a:srgbClr val="222222"/>
                </a:solidFill>
                <a:effectLst/>
                <a:latin typeface="Arial" panose="020B0604020202020204" pitchFamily="34" charset="0"/>
              </a:rPr>
              <a:t> C, Michel P, et al. Emergent communication: Generalization and overfitting in </a:t>
            </a:r>
            <a:r>
              <a:rPr lang="en" altLang="zh-CN" sz="900" b="0" i="0" dirty="0" err="1">
                <a:solidFill>
                  <a:srgbClr val="222222"/>
                </a:solidFill>
                <a:effectLst/>
                <a:latin typeface="Arial" panose="020B0604020202020204" pitchFamily="34" charset="0"/>
              </a:rPr>
              <a:t>lewis</a:t>
            </a:r>
            <a:r>
              <a:rPr lang="en" altLang="zh-CN" sz="900" b="0" i="0" dirty="0">
                <a:solidFill>
                  <a:srgbClr val="222222"/>
                </a:solidFill>
                <a:effectLst/>
                <a:latin typeface="Arial" panose="020B0604020202020204" pitchFamily="34" charset="0"/>
              </a:rPr>
              <a:t> games[J]. Advances in neural information processing systems, 2022, 35: 1389-1404.</a:t>
            </a:r>
          </a:p>
          <a:p>
            <a:r>
              <a:rPr lang="en" altLang="zh-CN" sz="900" dirty="0">
                <a:solidFill>
                  <a:srgbClr val="222222"/>
                </a:solidFill>
                <a:latin typeface="Arial" panose="020B0604020202020204" pitchFamily="34" charset="0"/>
              </a:rPr>
              <a:t>[12] </a:t>
            </a:r>
            <a:r>
              <a:rPr lang="en" altLang="zh-CN" sz="900" b="0" i="0" dirty="0">
                <a:solidFill>
                  <a:srgbClr val="222222"/>
                </a:solidFill>
                <a:effectLst/>
                <a:latin typeface="Arial" panose="020B0604020202020204" pitchFamily="34" charset="0"/>
              </a:rPr>
              <a:t>Tucker M, Li H, Agrawal S, et al. Emergent discrete communication in semantic spaces[J]. Advances in Neural Information Processing Systems, 2021, 34: 10574-10586.</a:t>
            </a:r>
          </a:p>
          <a:p>
            <a:r>
              <a:rPr lang="en" altLang="zh-CN" sz="900" dirty="0">
                <a:solidFill>
                  <a:srgbClr val="222222"/>
                </a:solidFill>
                <a:latin typeface="Arial" panose="020B0604020202020204" pitchFamily="34" charset="0"/>
              </a:rPr>
              <a:t>[13] </a:t>
            </a:r>
            <a:r>
              <a:rPr lang="en" altLang="zh-CN" sz="900" b="0" i="0" dirty="0" err="1">
                <a:solidFill>
                  <a:srgbClr val="222222"/>
                </a:solidFill>
                <a:effectLst/>
                <a:latin typeface="Arial" panose="020B0604020202020204" pitchFamily="34" charset="0"/>
              </a:rPr>
              <a:t>Carmeli</a:t>
            </a:r>
            <a:r>
              <a:rPr lang="en" altLang="zh-CN" sz="900" b="0" i="0" dirty="0">
                <a:solidFill>
                  <a:srgbClr val="222222"/>
                </a:solidFill>
                <a:effectLst/>
                <a:latin typeface="Arial" panose="020B0604020202020204" pitchFamily="34" charset="0"/>
              </a:rPr>
              <a:t> B, Meir R, </a:t>
            </a:r>
            <a:r>
              <a:rPr lang="en" altLang="zh-CN" sz="900" b="0" i="0" dirty="0" err="1">
                <a:solidFill>
                  <a:srgbClr val="222222"/>
                </a:solidFill>
                <a:effectLst/>
                <a:latin typeface="Arial" panose="020B0604020202020204" pitchFamily="34" charset="0"/>
              </a:rPr>
              <a:t>Belinkov</a:t>
            </a:r>
            <a:r>
              <a:rPr lang="en" altLang="zh-CN" sz="900" b="0" i="0" dirty="0">
                <a:solidFill>
                  <a:srgbClr val="222222"/>
                </a:solidFill>
                <a:effectLst/>
                <a:latin typeface="Arial" panose="020B0604020202020204" pitchFamily="34" charset="0"/>
              </a:rPr>
              <a:t> Y. Emergent quantized communication[C]//Proceedings of the AAAI Conference on Artificial Intelligence. 2023, 37(10): 11533-11541.</a:t>
            </a:r>
          </a:p>
          <a:p>
            <a:r>
              <a:rPr lang="en" altLang="zh-CN" sz="900" dirty="0">
                <a:solidFill>
                  <a:srgbClr val="222222"/>
                </a:solidFill>
                <a:latin typeface="Arial" panose="020B0604020202020204" pitchFamily="34" charset="0"/>
              </a:rPr>
              <a:t>[14] </a:t>
            </a:r>
            <a:r>
              <a:rPr lang="en" altLang="zh-CN" sz="900" b="0" i="0" dirty="0" err="1">
                <a:solidFill>
                  <a:srgbClr val="222222"/>
                </a:solidFill>
                <a:effectLst/>
                <a:latin typeface="Arial" panose="020B0604020202020204" pitchFamily="34" charset="0"/>
              </a:rPr>
              <a:t>Chaabouni</a:t>
            </a:r>
            <a:r>
              <a:rPr lang="en" altLang="zh-CN" sz="900" b="0" i="0" dirty="0">
                <a:solidFill>
                  <a:srgbClr val="222222"/>
                </a:solidFill>
                <a:effectLst/>
                <a:latin typeface="Arial" panose="020B0604020202020204" pitchFamily="34" charset="0"/>
              </a:rPr>
              <a:t> R, </a:t>
            </a:r>
            <a:r>
              <a:rPr lang="en" altLang="zh-CN" sz="900" b="0" i="0" dirty="0" err="1">
                <a:solidFill>
                  <a:srgbClr val="222222"/>
                </a:solidFill>
                <a:effectLst/>
                <a:latin typeface="Arial" panose="020B0604020202020204" pitchFamily="34" charset="0"/>
              </a:rPr>
              <a:t>Strub</a:t>
            </a:r>
            <a:r>
              <a:rPr lang="en" altLang="zh-CN" sz="900" b="0" i="0" dirty="0">
                <a:solidFill>
                  <a:srgbClr val="222222"/>
                </a:solidFill>
                <a:effectLst/>
                <a:latin typeface="Arial" panose="020B0604020202020204" pitchFamily="34" charset="0"/>
              </a:rPr>
              <a:t> F, </a:t>
            </a:r>
            <a:r>
              <a:rPr lang="en" altLang="zh-CN" sz="900" b="0" i="0" dirty="0" err="1">
                <a:solidFill>
                  <a:srgbClr val="222222"/>
                </a:solidFill>
                <a:effectLst/>
                <a:latin typeface="Arial" panose="020B0604020202020204" pitchFamily="34" charset="0"/>
              </a:rPr>
              <a:t>Altché</a:t>
            </a:r>
            <a:r>
              <a:rPr lang="en" altLang="zh-CN" sz="900" b="0" i="0" dirty="0">
                <a:solidFill>
                  <a:srgbClr val="222222"/>
                </a:solidFill>
                <a:effectLst/>
                <a:latin typeface="Arial" panose="020B0604020202020204" pitchFamily="34" charset="0"/>
              </a:rPr>
              <a:t> F, et al. Emergent communication at scale[C]//International conference on learning representations. 2021.</a:t>
            </a:r>
          </a:p>
          <a:p>
            <a:r>
              <a:rPr lang="en" altLang="zh-CN" sz="900" dirty="0">
                <a:solidFill>
                  <a:srgbClr val="222222"/>
                </a:solidFill>
                <a:latin typeface="Arial" panose="020B0604020202020204" pitchFamily="34" charset="0"/>
              </a:rPr>
              <a:t>[15] </a:t>
            </a:r>
            <a:r>
              <a:rPr lang="en" altLang="zh-CN" sz="900" b="0" i="0" dirty="0">
                <a:solidFill>
                  <a:srgbClr val="222222"/>
                </a:solidFill>
                <a:effectLst/>
                <a:latin typeface="Arial" panose="020B0604020202020204" pitchFamily="34" charset="0"/>
              </a:rPr>
              <a:t>Bullard K, Meier F, </a:t>
            </a:r>
            <a:r>
              <a:rPr lang="en" altLang="zh-CN" sz="900" b="0" i="0" dirty="0" err="1">
                <a:solidFill>
                  <a:srgbClr val="222222"/>
                </a:solidFill>
                <a:effectLst/>
                <a:latin typeface="Arial" panose="020B0604020202020204" pitchFamily="34" charset="0"/>
              </a:rPr>
              <a:t>Kiela</a:t>
            </a:r>
            <a:r>
              <a:rPr lang="en" altLang="zh-CN" sz="900" b="0" i="0" dirty="0">
                <a:solidFill>
                  <a:srgbClr val="222222"/>
                </a:solidFill>
                <a:effectLst/>
                <a:latin typeface="Arial" panose="020B0604020202020204" pitchFamily="34" charset="0"/>
              </a:rPr>
              <a:t> D, et al. Exploring Zero-Shot Emergent Communication in Embodied Multi-Agent Populations[J]. 2020.</a:t>
            </a:r>
          </a:p>
          <a:p>
            <a:r>
              <a:rPr lang="en" altLang="zh-CN" sz="900" dirty="0">
                <a:solidFill>
                  <a:srgbClr val="222222"/>
                </a:solidFill>
                <a:latin typeface="Arial" panose="020B0604020202020204" pitchFamily="34" charset="0"/>
              </a:rPr>
              <a:t>[16] </a:t>
            </a:r>
            <a:r>
              <a:rPr lang="en" altLang="zh-CN" sz="900" b="0" i="0" dirty="0">
                <a:solidFill>
                  <a:srgbClr val="222222"/>
                </a:solidFill>
                <a:effectLst/>
                <a:latin typeface="Arial" panose="020B0604020202020204" pitchFamily="34" charset="0"/>
              </a:rPr>
              <a:t>Guo S, Ren Y, Mathewson K W, et al. Expressivity of Emergent Languages is a Trade-off between Contextual Complexity and Unpredictability[C]//International Conference on Learning Representations. 2021.</a:t>
            </a:r>
          </a:p>
          <a:p>
            <a:r>
              <a:rPr lang="en" altLang="zh-CN" sz="900" dirty="0">
                <a:solidFill>
                  <a:srgbClr val="222222"/>
                </a:solidFill>
                <a:latin typeface="Arial" panose="020B0604020202020204" pitchFamily="34" charset="0"/>
              </a:rPr>
              <a:t>[17] Tucker M, Levy R P, Shah J, et al. Generalization and Translatability in Emergent Communication via Informational Constraints[C]//</a:t>
            </a:r>
            <a:r>
              <a:rPr lang="en" altLang="zh-CN" sz="900" dirty="0" err="1">
                <a:solidFill>
                  <a:srgbClr val="222222"/>
                </a:solidFill>
                <a:latin typeface="Arial" panose="020B0604020202020204" pitchFamily="34" charset="0"/>
              </a:rPr>
              <a:t>NeurIPS</a:t>
            </a:r>
            <a:r>
              <a:rPr lang="en" altLang="zh-CN" sz="900" dirty="0">
                <a:solidFill>
                  <a:srgbClr val="222222"/>
                </a:solidFill>
                <a:latin typeface="Arial" panose="020B0604020202020204" pitchFamily="34" charset="0"/>
              </a:rPr>
              <a:t> 2022 Workshop on Information-Theoretic Principles in Cognitive Systems. 2022.</a:t>
            </a:r>
          </a:p>
          <a:p>
            <a:r>
              <a:rPr lang="en" altLang="zh-CN" sz="900" b="0" i="0" dirty="0">
                <a:solidFill>
                  <a:srgbClr val="222222"/>
                </a:solidFill>
                <a:effectLst/>
                <a:latin typeface="Arial" panose="020B0604020202020204" pitchFamily="34" charset="0"/>
              </a:rPr>
              <a:t>[18] </a:t>
            </a:r>
            <a:r>
              <a:rPr lang="en" altLang="zh-CN" sz="900" b="0" i="0" dirty="0" err="1">
                <a:solidFill>
                  <a:srgbClr val="222222"/>
                </a:solidFill>
                <a:effectLst/>
                <a:latin typeface="Arial" panose="020B0604020202020204" pitchFamily="34" charset="0"/>
              </a:rPr>
              <a:t>Dessì</a:t>
            </a:r>
            <a:r>
              <a:rPr lang="en" altLang="zh-CN" sz="900" b="0" i="0" dirty="0">
                <a:solidFill>
                  <a:srgbClr val="222222"/>
                </a:solidFill>
                <a:effectLst/>
                <a:latin typeface="Arial" panose="020B0604020202020204" pitchFamily="34" charset="0"/>
              </a:rPr>
              <a:t> R, </a:t>
            </a:r>
            <a:r>
              <a:rPr lang="en" altLang="zh-CN" sz="900" b="0" i="0" dirty="0" err="1">
                <a:solidFill>
                  <a:srgbClr val="222222"/>
                </a:solidFill>
                <a:effectLst/>
                <a:latin typeface="Arial" panose="020B0604020202020204" pitchFamily="34" charset="0"/>
              </a:rPr>
              <a:t>Kharitonov</a:t>
            </a:r>
            <a:r>
              <a:rPr lang="en" altLang="zh-CN" sz="900" b="0" i="0" dirty="0">
                <a:solidFill>
                  <a:srgbClr val="222222"/>
                </a:solidFill>
                <a:effectLst/>
                <a:latin typeface="Arial" panose="020B0604020202020204" pitchFamily="34" charset="0"/>
              </a:rPr>
              <a:t> E, Marco B. Interpretable agent communication from scratch (with a generic visual processor emerging on the side)[J]. Advances in Neural Information Processing Systems, 2021, 34: 26937-26949.</a:t>
            </a:r>
          </a:p>
          <a:p>
            <a:r>
              <a:rPr lang="en" altLang="zh-CN" sz="900" dirty="0">
                <a:solidFill>
                  <a:srgbClr val="222222"/>
                </a:solidFill>
                <a:latin typeface="Arial" panose="020B0604020202020204" pitchFamily="34" charset="0"/>
              </a:rPr>
              <a:t>[19] Feng Y, An B, Lu Z. Learning Multi-Object Positional Relationships via Emergent Communication[C]//Proceedings of the AAAI Conference on Artificial Intelligence. 2024, 38(16): 17371-17379.</a:t>
            </a:r>
          </a:p>
          <a:p>
            <a:r>
              <a:rPr lang="en-US" altLang="zh-CN" sz="900" dirty="0">
                <a:solidFill>
                  <a:srgbClr val="222222"/>
                </a:solidFill>
                <a:latin typeface="Arial" panose="020B0604020202020204" pitchFamily="34" charset="0"/>
              </a:rPr>
              <a:t>[20] </a:t>
            </a:r>
            <a:r>
              <a:rPr lang="en" altLang="zh-CN" sz="900" b="0" i="0" dirty="0" err="1">
                <a:solidFill>
                  <a:srgbClr val="222222"/>
                </a:solidFill>
                <a:effectLst/>
                <a:latin typeface="Arial" panose="020B0604020202020204" pitchFamily="34" charset="0"/>
              </a:rPr>
              <a:t>Kajic</a:t>
            </a:r>
            <a:r>
              <a:rPr lang="en" altLang="zh-CN" sz="900" b="0" i="0" dirty="0">
                <a:solidFill>
                  <a:srgbClr val="222222"/>
                </a:solidFill>
                <a:effectLst/>
                <a:latin typeface="Arial" panose="020B0604020202020204" pitchFamily="34" charset="0"/>
              </a:rPr>
              <a:t> I, </a:t>
            </a:r>
            <a:r>
              <a:rPr lang="en" altLang="zh-CN" sz="900" b="0" i="0" dirty="0" err="1">
                <a:solidFill>
                  <a:srgbClr val="222222"/>
                </a:solidFill>
                <a:effectLst/>
                <a:latin typeface="Arial" panose="020B0604020202020204" pitchFamily="34" charset="0"/>
              </a:rPr>
              <a:t>Aygün</a:t>
            </a:r>
            <a:r>
              <a:rPr lang="en" altLang="zh-CN" sz="900" b="0" i="0" dirty="0">
                <a:solidFill>
                  <a:srgbClr val="222222"/>
                </a:solidFill>
                <a:effectLst/>
                <a:latin typeface="Arial" panose="020B0604020202020204" pitchFamily="34" charset="0"/>
              </a:rPr>
              <a:t> E, </a:t>
            </a:r>
            <a:r>
              <a:rPr lang="en" altLang="zh-CN" sz="900" b="0" i="0" dirty="0" err="1">
                <a:solidFill>
                  <a:srgbClr val="222222"/>
                </a:solidFill>
                <a:effectLst/>
                <a:latin typeface="Arial" panose="020B0604020202020204" pitchFamily="34" charset="0"/>
              </a:rPr>
              <a:t>Precup</a:t>
            </a:r>
            <a:r>
              <a:rPr lang="en" altLang="zh-CN" sz="900" b="0" i="0" dirty="0">
                <a:solidFill>
                  <a:srgbClr val="222222"/>
                </a:solidFill>
                <a:effectLst/>
                <a:latin typeface="Arial" panose="020B0604020202020204" pitchFamily="34" charset="0"/>
              </a:rPr>
              <a:t> D. Learning to cooperate: Emergent communication in multi-agent navigation[J]. 2020.</a:t>
            </a:r>
          </a:p>
          <a:p>
            <a:r>
              <a:rPr lang="en" altLang="zh-CN" sz="900" dirty="0">
                <a:solidFill>
                  <a:srgbClr val="222222"/>
                </a:solidFill>
                <a:latin typeface="Arial" panose="020B0604020202020204" pitchFamily="34" charset="0"/>
              </a:rPr>
              <a:t>[21] </a:t>
            </a:r>
            <a:r>
              <a:rPr lang="en" altLang="zh-CN" sz="900" b="0" i="0" dirty="0">
                <a:solidFill>
                  <a:srgbClr val="222222"/>
                </a:solidFill>
                <a:effectLst/>
                <a:latin typeface="Arial" panose="020B0604020202020204" pitchFamily="34" charset="0"/>
              </a:rPr>
              <a:t>Yao S, Yu M, Zhang Y, et al. Linking Emergent and Natural Languages via Corpus Transfer[C]//International Conference on Learning Representations. 2021.</a:t>
            </a:r>
          </a:p>
          <a:p>
            <a:r>
              <a:rPr lang="en" altLang="zh-CN" sz="900" dirty="0">
                <a:solidFill>
                  <a:srgbClr val="222222"/>
                </a:solidFill>
                <a:latin typeface="Arial" panose="020B0604020202020204" pitchFamily="34" charset="0"/>
              </a:rPr>
              <a:t>[22] </a:t>
            </a:r>
            <a:r>
              <a:rPr lang="en" altLang="zh-CN" sz="900" b="0" i="0" dirty="0" err="1">
                <a:solidFill>
                  <a:srgbClr val="222222"/>
                </a:solidFill>
                <a:effectLst/>
                <a:latin typeface="Arial" panose="020B0604020202020204" pitchFamily="34" charset="0"/>
              </a:rPr>
              <a:t>Taillandier</a:t>
            </a:r>
            <a:r>
              <a:rPr lang="en" altLang="zh-CN" sz="900" b="0" i="0" dirty="0">
                <a:solidFill>
                  <a:srgbClr val="222222"/>
                </a:solidFill>
                <a:effectLst/>
                <a:latin typeface="Arial" panose="020B0604020202020204" pitchFamily="34" charset="0"/>
              </a:rPr>
              <a:t> V, </a:t>
            </a:r>
            <a:r>
              <a:rPr lang="en" altLang="zh-CN" sz="900" b="0" i="0" dirty="0" err="1">
                <a:solidFill>
                  <a:srgbClr val="222222"/>
                </a:solidFill>
                <a:effectLst/>
                <a:latin typeface="Arial" panose="020B0604020202020204" pitchFamily="34" charset="0"/>
              </a:rPr>
              <a:t>Hupkes</a:t>
            </a:r>
            <a:r>
              <a:rPr lang="en" altLang="zh-CN" sz="900" b="0" i="0" dirty="0">
                <a:solidFill>
                  <a:srgbClr val="222222"/>
                </a:solidFill>
                <a:effectLst/>
                <a:latin typeface="Arial" panose="020B0604020202020204" pitchFamily="34" charset="0"/>
              </a:rPr>
              <a:t> D, </a:t>
            </a:r>
            <a:r>
              <a:rPr lang="en" altLang="zh-CN" sz="900" b="0" i="0" dirty="0" err="1">
                <a:solidFill>
                  <a:srgbClr val="222222"/>
                </a:solidFill>
                <a:effectLst/>
                <a:latin typeface="Arial" panose="020B0604020202020204" pitchFamily="34" charset="0"/>
              </a:rPr>
              <a:t>Sagot</a:t>
            </a:r>
            <a:r>
              <a:rPr lang="en" altLang="zh-CN" sz="900" b="0" i="0" dirty="0">
                <a:solidFill>
                  <a:srgbClr val="222222"/>
                </a:solidFill>
                <a:effectLst/>
                <a:latin typeface="Arial" panose="020B0604020202020204" pitchFamily="34" charset="0"/>
              </a:rPr>
              <a:t> B, et al. Neural Agents Struggle to Take Turns in Bidirectional Emergent Communication[C]//ICLR 2023-11th International Conference on Learning Representation. 2023.</a:t>
            </a:r>
          </a:p>
          <a:p>
            <a:r>
              <a:rPr lang="en" altLang="zh-CN" sz="900" dirty="0">
                <a:solidFill>
                  <a:srgbClr val="222222"/>
                </a:solidFill>
                <a:latin typeface="Arial" panose="020B0604020202020204" pitchFamily="34" charset="0"/>
              </a:rPr>
              <a:t>[23] </a:t>
            </a:r>
            <a:r>
              <a:rPr lang="en" altLang="zh-CN" sz="900" b="0" i="0" dirty="0">
                <a:solidFill>
                  <a:srgbClr val="222222"/>
                </a:solidFill>
                <a:effectLst/>
                <a:latin typeface="Arial" panose="020B0604020202020204" pitchFamily="34" charset="0"/>
              </a:rPr>
              <a:t>Rita M, </a:t>
            </a:r>
            <a:r>
              <a:rPr lang="en" altLang="zh-CN" sz="900" b="0" i="0" dirty="0" err="1">
                <a:solidFill>
                  <a:srgbClr val="222222"/>
                </a:solidFill>
                <a:effectLst/>
                <a:latin typeface="Arial" panose="020B0604020202020204" pitchFamily="34" charset="0"/>
              </a:rPr>
              <a:t>Strub</a:t>
            </a:r>
            <a:r>
              <a:rPr lang="en" altLang="zh-CN" sz="900" b="0" i="0" dirty="0">
                <a:solidFill>
                  <a:srgbClr val="222222"/>
                </a:solidFill>
                <a:effectLst/>
                <a:latin typeface="Arial" panose="020B0604020202020204" pitchFamily="34" charset="0"/>
              </a:rPr>
              <a:t> F, Grill J B, et al. On the role of population heterogeneity in emergent communication[C]//International Conference on Learning Representations. 2021.</a:t>
            </a:r>
          </a:p>
          <a:p>
            <a:r>
              <a:rPr lang="en" altLang="zh-CN" sz="900" dirty="0">
                <a:solidFill>
                  <a:srgbClr val="222222"/>
                </a:solidFill>
                <a:latin typeface="Arial" panose="020B0604020202020204" pitchFamily="34" charset="0"/>
              </a:rPr>
              <a:t>[24] </a:t>
            </a:r>
            <a:r>
              <a:rPr lang="en" altLang="zh-CN" sz="900" b="0" i="0" dirty="0">
                <a:solidFill>
                  <a:srgbClr val="222222"/>
                </a:solidFill>
                <a:effectLst/>
                <a:latin typeface="Arial" panose="020B0604020202020204" pitchFamily="34" charset="0"/>
              </a:rPr>
              <a:t>Ueda R, Ishii T, </a:t>
            </a:r>
            <a:r>
              <a:rPr lang="en" altLang="zh-CN" sz="900" b="0" i="0" dirty="0" err="1">
                <a:solidFill>
                  <a:srgbClr val="222222"/>
                </a:solidFill>
                <a:effectLst/>
                <a:latin typeface="Arial" panose="020B0604020202020204" pitchFamily="34" charset="0"/>
              </a:rPr>
              <a:t>Miyao</a:t>
            </a:r>
            <a:r>
              <a:rPr lang="en" altLang="zh-CN" sz="900" b="0" i="0" dirty="0">
                <a:solidFill>
                  <a:srgbClr val="222222"/>
                </a:solidFill>
                <a:effectLst/>
                <a:latin typeface="Arial" panose="020B0604020202020204" pitchFamily="34" charset="0"/>
              </a:rPr>
              <a:t> Y. On the Word Boundaries of Emergent Languages Based on Harris's Articulation Scheme[C]//The Eleventh International Conference on Learning Representations. 2022.</a:t>
            </a:r>
          </a:p>
          <a:p>
            <a:r>
              <a:rPr lang="en-US" altLang="zh-CN" sz="900" b="0" i="0" dirty="0">
                <a:solidFill>
                  <a:srgbClr val="222222"/>
                </a:solidFill>
                <a:effectLst/>
                <a:latin typeface="Arial" panose="020B0604020202020204" pitchFamily="34" charset="0"/>
              </a:rPr>
              <a:t>[25] Patel S, Wani S, Jain U, et al. Interpretation of emergent communication in heterogeneous collaborative embodied agents[C]//Proceedings of the IEEE/CVF International Conference on Computer Vision. 2021: 15953-15963.</a:t>
            </a:r>
          </a:p>
          <a:p>
            <a:r>
              <a:rPr lang="en-US" altLang="zh-CN" sz="900" dirty="0">
                <a:solidFill>
                  <a:srgbClr val="222222"/>
                </a:solidFill>
                <a:latin typeface="Arial" panose="020B0604020202020204" pitchFamily="34" charset="0"/>
              </a:rPr>
              <a:t>[26]</a:t>
            </a:r>
            <a:r>
              <a:rPr lang="zh-CN" altLang="en-US" sz="900" dirty="0">
                <a:solidFill>
                  <a:srgbClr val="222222"/>
                </a:solidFill>
                <a:latin typeface="Arial" panose="020B0604020202020204" pitchFamily="34" charset="0"/>
              </a:rPr>
              <a:t> </a:t>
            </a:r>
            <a:r>
              <a:rPr lang="en" altLang="zh-CN" sz="900" dirty="0" err="1">
                <a:solidFill>
                  <a:srgbClr val="222222"/>
                </a:solidFill>
                <a:latin typeface="Arial" panose="020B0604020202020204" pitchFamily="34" charset="0"/>
              </a:rPr>
              <a:t>Brandizzi</a:t>
            </a:r>
            <a:r>
              <a:rPr lang="en" altLang="zh-CN" sz="900" dirty="0">
                <a:solidFill>
                  <a:srgbClr val="222222"/>
                </a:solidFill>
                <a:latin typeface="Arial" panose="020B0604020202020204" pitchFamily="34" charset="0"/>
              </a:rPr>
              <a:t> N, </a:t>
            </a:r>
            <a:r>
              <a:rPr lang="en" altLang="zh-CN" sz="900" dirty="0" err="1">
                <a:solidFill>
                  <a:srgbClr val="222222"/>
                </a:solidFill>
                <a:latin typeface="Arial" panose="020B0604020202020204" pitchFamily="34" charset="0"/>
              </a:rPr>
              <a:t>Grossi</a:t>
            </a:r>
            <a:r>
              <a:rPr lang="en" altLang="zh-CN" sz="900" dirty="0">
                <a:solidFill>
                  <a:srgbClr val="222222"/>
                </a:solidFill>
                <a:latin typeface="Arial" panose="020B0604020202020204" pitchFamily="34" charset="0"/>
              </a:rPr>
              <a:t> D, </a:t>
            </a:r>
            <a:r>
              <a:rPr lang="en" altLang="zh-CN" sz="900" dirty="0" err="1">
                <a:solidFill>
                  <a:srgbClr val="222222"/>
                </a:solidFill>
                <a:latin typeface="Arial" panose="020B0604020202020204" pitchFamily="34" charset="0"/>
              </a:rPr>
              <a:t>Iocchi</a:t>
            </a:r>
            <a:r>
              <a:rPr lang="en" altLang="zh-CN" sz="900" dirty="0">
                <a:solidFill>
                  <a:srgbClr val="222222"/>
                </a:solidFill>
                <a:latin typeface="Arial" panose="020B0604020202020204" pitchFamily="34" charset="0"/>
              </a:rPr>
              <a:t> L. </a:t>
            </a:r>
            <a:r>
              <a:rPr lang="en" altLang="zh-CN" sz="900" dirty="0" err="1">
                <a:solidFill>
                  <a:srgbClr val="222222"/>
                </a:solidFill>
                <a:latin typeface="Arial" panose="020B0604020202020204" pitchFamily="34" charset="0"/>
              </a:rPr>
              <a:t>RLupus</a:t>
            </a:r>
            <a:r>
              <a:rPr lang="en" altLang="zh-CN" sz="900" dirty="0">
                <a:solidFill>
                  <a:srgbClr val="222222"/>
                </a:solidFill>
                <a:latin typeface="Arial" panose="020B0604020202020204" pitchFamily="34" charset="0"/>
              </a:rPr>
              <a:t>: Cooperation through emergent communication in The Werewolf social deduction game[J]. </a:t>
            </a:r>
            <a:r>
              <a:rPr lang="en" altLang="zh-CN" sz="900" dirty="0" err="1">
                <a:solidFill>
                  <a:srgbClr val="222222"/>
                </a:solidFill>
                <a:latin typeface="Arial" panose="020B0604020202020204" pitchFamily="34" charset="0"/>
              </a:rPr>
              <a:t>Intelligenza</a:t>
            </a:r>
            <a:r>
              <a:rPr lang="en" altLang="zh-CN" sz="900" dirty="0">
                <a:solidFill>
                  <a:srgbClr val="222222"/>
                </a:solidFill>
                <a:latin typeface="Arial" panose="020B0604020202020204" pitchFamily="34" charset="0"/>
              </a:rPr>
              <a:t> </a:t>
            </a:r>
            <a:r>
              <a:rPr lang="en" altLang="zh-CN" sz="900" dirty="0" err="1">
                <a:solidFill>
                  <a:srgbClr val="222222"/>
                </a:solidFill>
                <a:latin typeface="Arial" panose="020B0604020202020204" pitchFamily="34" charset="0"/>
              </a:rPr>
              <a:t>Artificiale</a:t>
            </a:r>
            <a:r>
              <a:rPr lang="en" altLang="zh-CN" sz="900" dirty="0">
                <a:solidFill>
                  <a:srgbClr val="222222"/>
                </a:solidFill>
                <a:latin typeface="Arial" panose="020B0604020202020204" pitchFamily="34" charset="0"/>
              </a:rPr>
              <a:t>, 2021, 15(2): 55-70.</a:t>
            </a:r>
          </a:p>
          <a:p>
            <a:r>
              <a:rPr lang="en-US" altLang="zh-CN" sz="900" dirty="0">
                <a:solidFill>
                  <a:srgbClr val="222222"/>
                </a:solidFill>
                <a:latin typeface="Arial" panose="020B0604020202020204" pitchFamily="34" charset="0"/>
              </a:rPr>
              <a:t>[27] </a:t>
            </a:r>
            <a:r>
              <a:rPr lang="en" altLang="zh-CN" sz="900" b="0" i="0" dirty="0">
                <a:solidFill>
                  <a:srgbClr val="222222"/>
                </a:solidFill>
                <a:effectLst/>
                <a:latin typeface="Arial" panose="020B0604020202020204" pitchFamily="34" charset="0"/>
              </a:rPr>
              <a:t>Tucker M, Levy R, Shah J A, et al. Trading off utility, informativeness, and complexity in emergent communication[J]. Advances in neural information processing systems, 2022, 35: 22214-22228.</a:t>
            </a:r>
          </a:p>
          <a:p>
            <a:r>
              <a:rPr lang="en" altLang="zh-CN" sz="900" dirty="0">
                <a:solidFill>
                  <a:srgbClr val="222222"/>
                </a:solidFill>
                <a:latin typeface="Arial" panose="020B0604020202020204" pitchFamily="34" charset="0"/>
              </a:rPr>
              <a:t>[28] </a:t>
            </a:r>
            <a:r>
              <a:rPr lang="en" altLang="zh-CN" sz="900" b="0" i="0" dirty="0">
                <a:solidFill>
                  <a:srgbClr val="222222"/>
                </a:solidFill>
                <a:effectLst/>
                <a:latin typeface="Arial" panose="020B0604020202020204" pitchFamily="34" charset="0"/>
              </a:rPr>
              <a:t>Eccles T, Bachrach Y, Lever G, et al. Biases for emergent communication in multi-agent reinforcement learning[J]. Advances in neural information processing systems, 2019, 32.</a:t>
            </a:r>
          </a:p>
          <a:p>
            <a:r>
              <a:rPr lang="en" altLang="zh-CN" sz="900" dirty="0">
                <a:solidFill>
                  <a:srgbClr val="222222"/>
                </a:solidFill>
                <a:latin typeface="Arial" panose="020B0604020202020204" pitchFamily="34" charset="0"/>
              </a:rPr>
              <a:t>[29] Resnick C, Gupta A, Foerster J, et al. Capacity, Bandwidth, and Compositionality in Emergent Language Learning[C]//Proceedings of the 19th International Conference on Autonomous Agents and </a:t>
            </a:r>
            <a:r>
              <a:rPr lang="en" altLang="zh-CN" sz="900" dirty="0" err="1">
                <a:solidFill>
                  <a:srgbClr val="222222"/>
                </a:solidFill>
                <a:latin typeface="Arial" panose="020B0604020202020204" pitchFamily="34" charset="0"/>
              </a:rPr>
              <a:t>MultiAgent</a:t>
            </a:r>
            <a:r>
              <a:rPr lang="en" altLang="zh-CN" sz="900" dirty="0">
                <a:solidFill>
                  <a:srgbClr val="222222"/>
                </a:solidFill>
                <a:latin typeface="Arial" panose="020B0604020202020204" pitchFamily="34" charset="0"/>
              </a:rPr>
              <a:t> Systems. 2020: 1125-1133.</a:t>
            </a:r>
          </a:p>
          <a:p>
            <a:r>
              <a:rPr lang="en" altLang="zh-CN" sz="900" b="0" i="0" dirty="0">
                <a:solidFill>
                  <a:srgbClr val="222222"/>
                </a:solidFill>
                <a:effectLst/>
                <a:latin typeface="Arial" panose="020B0604020202020204" pitchFamily="34" charset="0"/>
              </a:rPr>
              <a:t>[30] </a:t>
            </a:r>
            <a:r>
              <a:rPr lang="en" altLang="zh-CN" sz="900" b="0" i="0" dirty="0" err="1">
                <a:solidFill>
                  <a:srgbClr val="000000"/>
                </a:solidFill>
                <a:effectLst/>
                <a:latin typeface="Helvetica" pitchFamily="2" charset="0"/>
              </a:rPr>
              <a:t>Chaabouni</a:t>
            </a:r>
            <a:r>
              <a:rPr lang="en" altLang="zh-CN" sz="900" b="0" i="0" dirty="0">
                <a:solidFill>
                  <a:srgbClr val="000000"/>
                </a:solidFill>
                <a:effectLst/>
                <a:latin typeface="Helvetica" pitchFamily="2" charset="0"/>
              </a:rPr>
              <a:t> R, </a:t>
            </a:r>
            <a:r>
              <a:rPr lang="en" altLang="zh-CN" sz="900" b="0" i="0" dirty="0" err="1">
                <a:solidFill>
                  <a:srgbClr val="000000"/>
                </a:solidFill>
                <a:effectLst/>
                <a:latin typeface="Helvetica" pitchFamily="2" charset="0"/>
              </a:rPr>
              <a:t>Kharitonov</a:t>
            </a:r>
            <a:r>
              <a:rPr lang="en" altLang="zh-CN" sz="900" b="0" i="0" dirty="0">
                <a:solidFill>
                  <a:srgbClr val="000000"/>
                </a:solidFill>
                <a:effectLst/>
                <a:latin typeface="Helvetica" pitchFamily="2" charset="0"/>
              </a:rPr>
              <a:t> E, </a:t>
            </a:r>
            <a:r>
              <a:rPr lang="en" altLang="zh-CN" sz="900" b="0" i="0" dirty="0" err="1">
                <a:solidFill>
                  <a:srgbClr val="000000"/>
                </a:solidFill>
                <a:effectLst/>
                <a:latin typeface="Helvetica" pitchFamily="2" charset="0"/>
              </a:rPr>
              <a:t>Bouchacourt</a:t>
            </a:r>
            <a:r>
              <a:rPr lang="en" altLang="zh-CN" sz="900" b="0" i="0" dirty="0">
                <a:solidFill>
                  <a:srgbClr val="000000"/>
                </a:solidFill>
                <a:effectLst/>
                <a:latin typeface="Helvetica" pitchFamily="2" charset="0"/>
              </a:rPr>
              <a:t> D, et al. Compositionality and Generalization In Emergent Languages[C]//Proceedings of the 58th Annual Meeting of the Association for Computational Linguistics. 2020: 4427-4442.</a:t>
            </a:r>
          </a:p>
          <a:p>
            <a:r>
              <a:rPr lang="en" altLang="zh-CN" sz="900" dirty="0">
                <a:solidFill>
                  <a:srgbClr val="000000"/>
                </a:solidFill>
                <a:latin typeface="Helvetica" pitchFamily="2" charset="0"/>
              </a:rPr>
              <a:t>[31] </a:t>
            </a:r>
            <a:r>
              <a:rPr lang="en" altLang="zh-CN" sz="900" b="0" i="0" dirty="0">
                <a:solidFill>
                  <a:srgbClr val="000000"/>
                </a:solidFill>
                <a:effectLst/>
                <a:latin typeface="Helvetica" pitchFamily="2" charset="0"/>
              </a:rPr>
              <a:t>Van Der Wal O, de Boer S, Bruni E, et al. The Grammar of Emergent Languages[C]//Proceedings of the 2020 Conference on Empirical Methods in Natural Language Processing (EMNLP). 2020: 3339-3359.</a:t>
            </a:r>
          </a:p>
          <a:p>
            <a:r>
              <a:rPr lang="en" altLang="zh-CN" sz="900" dirty="0">
                <a:solidFill>
                  <a:srgbClr val="000000"/>
                </a:solidFill>
                <a:latin typeface="Helvetica" pitchFamily="2" charset="0"/>
              </a:rPr>
              <a:t>[32] </a:t>
            </a:r>
            <a:r>
              <a:rPr lang="en" altLang="zh-CN" sz="900" b="0" i="0" dirty="0">
                <a:solidFill>
                  <a:srgbClr val="222222"/>
                </a:solidFill>
                <a:effectLst/>
                <a:latin typeface="Arial" panose="020B0604020202020204" pitchFamily="34" charset="0"/>
              </a:rPr>
              <a:t>Ren Y, Guo S, </a:t>
            </a:r>
            <a:r>
              <a:rPr lang="en" altLang="zh-CN" sz="900" b="0" i="0" dirty="0" err="1">
                <a:solidFill>
                  <a:srgbClr val="222222"/>
                </a:solidFill>
                <a:effectLst/>
                <a:latin typeface="Arial" panose="020B0604020202020204" pitchFamily="34" charset="0"/>
              </a:rPr>
              <a:t>Labeau</a:t>
            </a:r>
            <a:r>
              <a:rPr lang="en" altLang="zh-CN" sz="900" b="0" i="0" dirty="0">
                <a:solidFill>
                  <a:srgbClr val="222222"/>
                </a:solidFill>
                <a:effectLst/>
                <a:latin typeface="Arial" panose="020B0604020202020204" pitchFamily="34" charset="0"/>
              </a:rPr>
              <a:t> M, et al. Compositional languages emerge in a neural iterated learning model[C]//International Conference on Learning Representations. 2019.</a:t>
            </a:r>
          </a:p>
          <a:p>
            <a:r>
              <a:rPr lang="en" altLang="zh-CN" sz="900" dirty="0">
                <a:solidFill>
                  <a:srgbClr val="222222"/>
                </a:solidFill>
                <a:latin typeface="Arial" panose="020B0604020202020204" pitchFamily="34" charset="0"/>
              </a:rPr>
              <a:t>[33] Gupta A, </a:t>
            </a:r>
            <a:r>
              <a:rPr lang="en" altLang="zh-CN" sz="900" dirty="0" err="1">
                <a:solidFill>
                  <a:srgbClr val="222222"/>
                </a:solidFill>
                <a:latin typeface="Arial" panose="020B0604020202020204" pitchFamily="34" charset="0"/>
              </a:rPr>
              <a:t>Lanctot</a:t>
            </a:r>
            <a:r>
              <a:rPr lang="en" altLang="zh-CN" sz="900" dirty="0">
                <a:solidFill>
                  <a:srgbClr val="222222"/>
                </a:solidFill>
                <a:latin typeface="Arial" panose="020B0604020202020204" pitchFamily="34" charset="0"/>
              </a:rPr>
              <a:t> M, </a:t>
            </a:r>
            <a:r>
              <a:rPr lang="en" altLang="zh-CN" sz="900" dirty="0" err="1">
                <a:solidFill>
                  <a:srgbClr val="222222"/>
                </a:solidFill>
                <a:latin typeface="Arial" panose="020B0604020202020204" pitchFamily="34" charset="0"/>
              </a:rPr>
              <a:t>Lazaridou</a:t>
            </a:r>
            <a:r>
              <a:rPr lang="en" altLang="zh-CN" sz="900" dirty="0">
                <a:solidFill>
                  <a:srgbClr val="222222"/>
                </a:solidFill>
                <a:latin typeface="Arial" panose="020B0604020202020204" pitchFamily="34" charset="0"/>
              </a:rPr>
              <a:t> A. Dynamic population-based meta-learning for multi-agent communication with natural language[J]. Advances in Neural Information Processing Systems, 2021, 34: 16899-16912.</a:t>
            </a:r>
          </a:p>
          <a:p>
            <a:r>
              <a:rPr lang="en" altLang="zh-CN" sz="900" b="0" i="0" dirty="0">
                <a:solidFill>
                  <a:srgbClr val="222222"/>
                </a:solidFill>
                <a:effectLst/>
                <a:latin typeface="Arial" panose="020B0604020202020204" pitchFamily="34" charset="0"/>
              </a:rPr>
              <a:t>[34] Li F, Bowling M. Ease-of-teaching and language structure from emergent communication[J]. Advances in neural information processing systems, 2019, 32.</a:t>
            </a:r>
          </a:p>
        </p:txBody>
      </p:sp>
      <p:sp>
        <p:nvSpPr>
          <p:cNvPr id="4" name="灯片编号占位符 3">
            <a:extLst>
              <a:ext uri="{FF2B5EF4-FFF2-40B4-BE49-F238E27FC236}">
                <a16:creationId xmlns:a16="http://schemas.microsoft.com/office/drawing/2014/main" id="{58D3C8BF-850E-A734-1435-62B3DE59F1AD}"/>
              </a:ext>
            </a:extLst>
          </p:cNvPr>
          <p:cNvSpPr>
            <a:spLocks noGrp="1"/>
          </p:cNvSpPr>
          <p:nvPr>
            <p:ph type="sldNum" sz="quarter" idx="12"/>
          </p:nvPr>
        </p:nvSpPr>
        <p:spPr/>
        <p:txBody>
          <a:bodyPr/>
          <a:lstStyle/>
          <a:p>
            <a:fld id="{36CD7EB2-8BC9-43B5-9B4D-70093A545BDE}" type="slidenum">
              <a:rPr lang="zh-CN" altLang="en-US" smtClean="0"/>
              <a:t>47</a:t>
            </a:fld>
            <a:endParaRPr lang="zh-CN" altLang="en-US"/>
          </a:p>
        </p:txBody>
      </p:sp>
    </p:spTree>
    <p:extLst>
      <p:ext uri="{BB962C8B-B14F-4D97-AF65-F5344CB8AC3E}">
        <p14:creationId xmlns:p14="http://schemas.microsoft.com/office/powerpoint/2010/main" val="2883870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15C67E04-EB01-B305-9A8C-B2AEF4858490}"/>
              </a:ext>
            </a:extLst>
          </p:cNvPr>
          <p:cNvSpPr txBox="1"/>
          <p:nvPr/>
        </p:nvSpPr>
        <p:spPr>
          <a:xfrm>
            <a:off x="1089764" y="948690"/>
            <a:ext cx="10935222" cy="2446824"/>
          </a:xfrm>
          <a:prstGeom prst="rect">
            <a:avLst/>
          </a:prstGeom>
          <a:noFill/>
        </p:spPr>
        <p:txBody>
          <a:bodyPr wrap="square" rtlCol="0">
            <a:spAutoFit/>
          </a:bodyPr>
          <a:lstStyle/>
          <a:p>
            <a:r>
              <a:rPr kumimoji="1" lang="en-US" altLang="zh-CN" sz="900" dirty="0">
                <a:solidFill>
                  <a:srgbClr val="222222"/>
                </a:solidFill>
                <a:latin typeface="Arial" panose="020B0604020202020204" pitchFamily="34" charset="0"/>
              </a:rPr>
              <a:t>[35] </a:t>
            </a:r>
            <a:r>
              <a:rPr lang="en" altLang="zh-CN" sz="900" b="0" i="0" dirty="0" err="1">
                <a:solidFill>
                  <a:srgbClr val="222222"/>
                </a:solidFill>
                <a:effectLst/>
                <a:latin typeface="Arial" panose="020B0604020202020204" pitchFamily="34" charset="0"/>
              </a:rPr>
              <a:t>Havrylov</a:t>
            </a:r>
            <a:r>
              <a:rPr lang="en" altLang="zh-CN" sz="900" b="0" i="0" dirty="0">
                <a:solidFill>
                  <a:srgbClr val="222222"/>
                </a:solidFill>
                <a:effectLst/>
                <a:latin typeface="Arial" panose="020B0604020202020204" pitchFamily="34" charset="0"/>
              </a:rPr>
              <a:t> S, </a:t>
            </a:r>
            <a:r>
              <a:rPr lang="en" altLang="zh-CN" sz="900" b="0" i="0" dirty="0" err="1">
                <a:solidFill>
                  <a:srgbClr val="222222"/>
                </a:solidFill>
                <a:effectLst/>
                <a:latin typeface="Arial" panose="020B0604020202020204" pitchFamily="34" charset="0"/>
              </a:rPr>
              <a:t>Titov</a:t>
            </a:r>
            <a:r>
              <a:rPr lang="en" altLang="zh-CN" sz="900" b="0" i="0" dirty="0">
                <a:solidFill>
                  <a:srgbClr val="222222"/>
                </a:solidFill>
                <a:effectLst/>
                <a:latin typeface="Arial" panose="020B0604020202020204" pitchFamily="34" charset="0"/>
              </a:rPr>
              <a:t> I. Emergence of language with multi-agent games: Learning to communicate with sequences of symbols[J]. Advances in neural information processing systems, 2017, 30.</a:t>
            </a:r>
          </a:p>
          <a:p>
            <a:r>
              <a:rPr kumimoji="1" lang="en" altLang="zh-CN" sz="900" b="0" i="0" dirty="0">
                <a:solidFill>
                  <a:srgbClr val="222222"/>
                </a:solidFill>
                <a:effectLst/>
                <a:latin typeface="Arial" panose="020B0604020202020204" pitchFamily="34" charset="0"/>
              </a:rPr>
              <a:t>[36] </a:t>
            </a:r>
            <a:r>
              <a:rPr lang="en" altLang="zh-CN" sz="900" b="0" i="0" dirty="0" err="1">
                <a:solidFill>
                  <a:srgbClr val="222222"/>
                </a:solidFill>
                <a:effectLst/>
                <a:latin typeface="Arial" panose="020B0604020202020204" pitchFamily="34" charset="0"/>
              </a:rPr>
              <a:t>Lazaridou</a:t>
            </a:r>
            <a:r>
              <a:rPr lang="en" altLang="zh-CN" sz="900" b="0" i="0" dirty="0">
                <a:solidFill>
                  <a:srgbClr val="222222"/>
                </a:solidFill>
                <a:effectLst/>
                <a:latin typeface="Arial" panose="020B0604020202020204" pitchFamily="34" charset="0"/>
              </a:rPr>
              <a:t> A, Hermann K M, </a:t>
            </a:r>
            <a:r>
              <a:rPr lang="en" altLang="zh-CN" sz="900" b="0" i="0" dirty="0" err="1">
                <a:solidFill>
                  <a:srgbClr val="222222"/>
                </a:solidFill>
                <a:effectLst/>
                <a:latin typeface="Arial" panose="020B0604020202020204" pitchFamily="34" charset="0"/>
              </a:rPr>
              <a:t>Tuyls</a:t>
            </a:r>
            <a:r>
              <a:rPr lang="en" altLang="zh-CN" sz="900" b="0" i="0" dirty="0">
                <a:solidFill>
                  <a:srgbClr val="222222"/>
                </a:solidFill>
                <a:effectLst/>
                <a:latin typeface="Arial" panose="020B0604020202020204" pitchFamily="34" charset="0"/>
              </a:rPr>
              <a:t> K, et al. Emergence of Linguistic Communication from Referential Games with Symbolic and Pixel Input[C]//International Conference on Learning Representations. 2018.</a:t>
            </a:r>
          </a:p>
          <a:p>
            <a:r>
              <a:rPr kumimoji="1" lang="en" altLang="zh-CN" sz="900" dirty="0">
                <a:solidFill>
                  <a:srgbClr val="222222"/>
                </a:solidFill>
                <a:latin typeface="Arial" panose="020B0604020202020204" pitchFamily="34" charset="0"/>
              </a:rPr>
              <a:t>[37] </a:t>
            </a:r>
            <a:r>
              <a:rPr lang="en" altLang="zh-CN" sz="900" b="0" i="0" dirty="0" err="1">
                <a:solidFill>
                  <a:srgbClr val="222222"/>
                </a:solidFill>
                <a:effectLst/>
                <a:latin typeface="Arial" panose="020B0604020202020204" pitchFamily="34" charset="0"/>
              </a:rPr>
              <a:t>Evtimova</a:t>
            </a:r>
            <a:r>
              <a:rPr lang="en" altLang="zh-CN" sz="900" b="0" i="0" dirty="0">
                <a:solidFill>
                  <a:srgbClr val="222222"/>
                </a:solidFill>
                <a:effectLst/>
                <a:latin typeface="Arial" panose="020B0604020202020204" pitchFamily="34" charset="0"/>
              </a:rPr>
              <a:t> K, </a:t>
            </a:r>
            <a:r>
              <a:rPr lang="en" altLang="zh-CN" sz="900" b="0" i="0" dirty="0" err="1">
                <a:solidFill>
                  <a:srgbClr val="222222"/>
                </a:solidFill>
                <a:effectLst/>
                <a:latin typeface="Arial" panose="020B0604020202020204" pitchFamily="34" charset="0"/>
              </a:rPr>
              <a:t>Drozdov</a:t>
            </a:r>
            <a:r>
              <a:rPr lang="en" altLang="zh-CN" sz="900" b="0" i="0" dirty="0">
                <a:solidFill>
                  <a:srgbClr val="222222"/>
                </a:solidFill>
                <a:effectLst/>
                <a:latin typeface="Arial" panose="020B0604020202020204" pitchFamily="34" charset="0"/>
              </a:rPr>
              <a:t> A, </a:t>
            </a:r>
            <a:r>
              <a:rPr lang="en" altLang="zh-CN" sz="900" b="0" i="0" dirty="0" err="1">
                <a:solidFill>
                  <a:srgbClr val="222222"/>
                </a:solidFill>
                <a:effectLst/>
                <a:latin typeface="Arial" panose="020B0604020202020204" pitchFamily="34" charset="0"/>
              </a:rPr>
              <a:t>Kiela</a:t>
            </a:r>
            <a:r>
              <a:rPr lang="en" altLang="zh-CN" sz="900" b="0" i="0" dirty="0">
                <a:solidFill>
                  <a:srgbClr val="222222"/>
                </a:solidFill>
                <a:effectLst/>
                <a:latin typeface="Arial" panose="020B0604020202020204" pitchFamily="34" charset="0"/>
              </a:rPr>
              <a:t> D, et al. Emergent Communication in a Multi-Modal, Multi-Step Referential Game[C]//International Conference on Learning Representations. 2018.</a:t>
            </a:r>
          </a:p>
          <a:p>
            <a:r>
              <a:rPr kumimoji="1" lang="en" altLang="zh-CN" sz="900" dirty="0">
                <a:solidFill>
                  <a:srgbClr val="222222"/>
                </a:solidFill>
                <a:latin typeface="Arial" panose="020B0604020202020204" pitchFamily="34" charset="0"/>
              </a:rPr>
              <a:t>[38] </a:t>
            </a:r>
            <a:r>
              <a:rPr lang="en" altLang="zh-CN" sz="900" b="0" i="0" dirty="0">
                <a:solidFill>
                  <a:srgbClr val="222222"/>
                </a:solidFill>
                <a:effectLst/>
                <a:latin typeface="Arial" panose="020B0604020202020204" pitchFamily="34" charset="0"/>
              </a:rPr>
              <a:t>Li Y, Ponti E M, </a:t>
            </a:r>
            <a:r>
              <a:rPr lang="en" altLang="zh-CN" sz="900" b="0" i="0" dirty="0" err="1">
                <a:solidFill>
                  <a:srgbClr val="222222"/>
                </a:solidFill>
                <a:effectLst/>
                <a:latin typeface="Arial" panose="020B0604020202020204" pitchFamily="34" charset="0"/>
              </a:rPr>
              <a:t>Vulić</a:t>
            </a:r>
            <a:r>
              <a:rPr lang="en" altLang="zh-CN" sz="900" b="0" i="0" dirty="0">
                <a:solidFill>
                  <a:srgbClr val="222222"/>
                </a:solidFill>
                <a:effectLst/>
                <a:latin typeface="Arial" panose="020B0604020202020204" pitchFamily="34" charset="0"/>
              </a:rPr>
              <a:t> I, et al. Emergent Communication Pretraining for Few-Shot Machine Translation[C]//Proceedings of the 28th International Conference on Computational Linguistics. 2020: 4716-4731.</a:t>
            </a:r>
          </a:p>
          <a:p>
            <a:r>
              <a:rPr kumimoji="1" lang="en" altLang="zh-CN" sz="900" dirty="0">
                <a:solidFill>
                  <a:srgbClr val="222222"/>
                </a:solidFill>
                <a:latin typeface="Arial" panose="020B0604020202020204" pitchFamily="34" charset="0"/>
              </a:rPr>
              <a:t>[39] </a:t>
            </a:r>
            <a:r>
              <a:rPr lang="en" altLang="zh-CN" sz="900" b="0" i="0" dirty="0">
                <a:solidFill>
                  <a:srgbClr val="222222"/>
                </a:solidFill>
                <a:effectLst/>
                <a:latin typeface="Arial" panose="020B0604020202020204" pitchFamily="34" charset="0"/>
              </a:rPr>
              <a:t>Cao K, </a:t>
            </a:r>
            <a:r>
              <a:rPr lang="en" altLang="zh-CN" sz="900" b="0" i="0" dirty="0" err="1">
                <a:solidFill>
                  <a:srgbClr val="222222"/>
                </a:solidFill>
                <a:effectLst/>
                <a:latin typeface="Arial" panose="020B0604020202020204" pitchFamily="34" charset="0"/>
              </a:rPr>
              <a:t>Lazaridou</a:t>
            </a:r>
            <a:r>
              <a:rPr lang="en" altLang="zh-CN" sz="900" b="0" i="0" dirty="0">
                <a:solidFill>
                  <a:srgbClr val="222222"/>
                </a:solidFill>
                <a:effectLst/>
                <a:latin typeface="Arial" panose="020B0604020202020204" pitchFamily="34" charset="0"/>
              </a:rPr>
              <a:t> A, </a:t>
            </a:r>
            <a:r>
              <a:rPr lang="en" altLang="zh-CN" sz="900" b="0" i="0" dirty="0" err="1">
                <a:solidFill>
                  <a:srgbClr val="222222"/>
                </a:solidFill>
                <a:effectLst/>
                <a:latin typeface="Arial" panose="020B0604020202020204" pitchFamily="34" charset="0"/>
              </a:rPr>
              <a:t>Lanctot</a:t>
            </a:r>
            <a:r>
              <a:rPr lang="en" altLang="zh-CN" sz="900" b="0" i="0" dirty="0">
                <a:solidFill>
                  <a:srgbClr val="222222"/>
                </a:solidFill>
                <a:effectLst/>
                <a:latin typeface="Arial" panose="020B0604020202020204" pitchFamily="34" charset="0"/>
              </a:rPr>
              <a:t> M, et al. Emergent Communication through Negotiation[C]//International Conference on Learning Representations. 2018.</a:t>
            </a:r>
          </a:p>
          <a:p>
            <a:r>
              <a:rPr kumimoji="1" lang="en" altLang="zh-CN" sz="900" dirty="0">
                <a:solidFill>
                  <a:srgbClr val="222222"/>
                </a:solidFill>
                <a:latin typeface="Arial" panose="020B0604020202020204" pitchFamily="34" charset="0"/>
              </a:rPr>
              <a:t>[40] </a:t>
            </a:r>
            <a:r>
              <a:rPr lang="en" altLang="zh-CN" sz="900" b="0" i="0" dirty="0" err="1">
                <a:solidFill>
                  <a:srgbClr val="222222"/>
                </a:solidFill>
                <a:effectLst/>
                <a:latin typeface="Arial" panose="020B0604020202020204" pitchFamily="34" charset="0"/>
              </a:rPr>
              <a:t>Noukhovitch</a:t>
            </a:r>
            <a:r>
              <a:rPr lang="en" altLang="zh-CN" sz="900" b="0" i="0" dirty="0">
                <a:solidFill>
                  <a:srgbClr val="222222"/>
                </a:solidFill>
                <a:effectLst/>
                <a:latin typeface="Arial" panose="020B0604020202020204" pitchFamily="34" charset="0"/>
              </a:rPr>
              <a:t> M, LaCroix T, </a:t>
            </a:r>
            <a:r>
              <a:rPr lang="en" altLang="zh-CN" sz="900" b="0" i="0" dirty="0" err="1">
                <a:solidFill>
                  <a:srgbClr val="222222"/>
                </a:solidFill>
                <a:effectLst/>
                <a:latin typeface="Arial" panose="020B0604020202020204" pitchFamily="34" charset="0"/>
              </a:rPr>
              <a:t>Lazaridou</a:t>
            </a:r>
            <a:r>
              <a:rPr lang="en" altLang="zh-CN" sz="900" b="0" i="0" dirty="0">
                <a:solidFill>
                  <a:srgbClr val="222222"/>
                </a:solidFill>
                <a:effectLst/>
                <a:latin typeface="Arial" panose="020B0604020202020204" pitchFamily="34" charset="0"/>
              </a:rPr>
              <a:t> A, et al. Emergent Communication under Competition[C]//Proceedings of the 20th International Conference on Autonomous Agents and </a:t>
            </a:r>
            <a:r>
              <a:rPr lang="en" altLang="zh-CN" sz="900" b="0" i="0" dirty="0" err="1">
                <a:solidFill>
                  <a:srgbClr val="222222"/>
                </a:solidFill>
                <a:effectLst/>
                <a:latin typeface="Arial" panose="020B0604020202020204" pitchFamily="34" charset="0"/>
              </a:rPr>
              <a:t>MultiAgent</a:t>
            </a:r>
            <a:r>
              <a:rPr lang="en" altLang="zh-CN" sz="900" b="0" i="0" dirty="0">
                <a:solidFill>
                  <a:srgbClr val="222222"/>
                </a:solidFill>
                <a:effectLst/>
                <a:latin typeface="Arial" panose="020B0604020202020204" pitchFamily="34" charset="0"/>
              </a:rPr>
              <a:t> Systems. 2021: 974-982.</a:t>
            </a:r>
          </a:p>
          <a:p>
            <a:r>
              <a:rPr kumimoji="1" lang="en" altLang="zh-CN" sz="900" dirty="0">
                <a:solidFill>
                  <a:srgbClr val="222222"/>
                </a:solidFill>
                <a:latin typeface="Arial" panose="020B0604020202020204" pitchFamily="34" charset="0"/>
              </a:rPr>
              <a:t>[41] </a:t>
            </a:r>
            <a:r>
              <a:rPr lang="en" altLang="zh-CN" sz="900" b="0" i="0" dirty="0">
                <a:solidFill>
                  <a:srgbClr val="222222"/>
                </a:solidFill>
                <a:effectLst/>
                <a:latin typeface="Arial" panose="020B0604020202020204" pitchFamily="34" charset="0"/>
              </a:rPr>
              <a:t>Kim J, Oh A. Emergent communication under varying sizes and </a:t>
            </a:r>
            <a:r>
              <a:rPr lang="en" altLang="zh-CN" sz="900" b="0" i="0" dirty="0" err="1">
                <a:solidFill>
                  <a:srgbClr val="222222"/>
                </a:solidFill>
                <a:effectLst/>
                <a:latin typeface="Arial" panose="020B0604020202020204" pitchFamily="34" charset="0"/>
              </a:rPr>
              <a:t>connectivities</a:t>
            </a:r>
            <a:r>
              <a:rPr lang="en" altLang="zh-CN" sz="900" b="0" i="0" dirty="0">
                <a:solidFill>
                  <a:srgbClr val="222222"/>
                </a:solidFill>
                <a:effectLst/>
                <a:latin typeface="Arial" panose="020B0604020202020204" pitchFamily="34" charset="0"/>
              </a:rPr>
              <a:t>[J]. Advances in Neural Information Processing Systems, 2021, 34: 17579-17591.</a:t>
            </a:r>
          </a:p>
          <a:p>
            <a:r>
              <a:rPr kumimoji="1" lang="en" altLang="zh-CN" sz="900" dirty="0">
                <a:solidFill>
                  <a:srgbClr val="222222"/>
                </a:solidFill>
                <a:latin typeface="Arial" panose="020B0604020202020204" pitchFamily="34" charset="0"/>
              </a:rPr>
              <a:t>[42] </a:t>
            </a:r>
            <a:r>
              <a:rPr lang="en" altLang="zh-CN" sz="900" b="0" i="0" dirty="0">
                <a:solidFill>
                  <a:srgbClr val="222222"/>
                </a:solidFill>
                <a:effectLst/>
                <a:latin typeface="Arial" panose="020B0604020202020204" pitchFamily="34" charset="0"/>
              </a:rPr>
              <a:t>Lee J, Cho K, Weston J, et al. Emergent Translation in Multi-Agent Communication[C]//International Conference on Learning Representations. 2018.</a:t>
            </a:r>
          </a:p>
          <a:p>
            <a:r>
              <a:rPr kumimoji="1" lang="en" altLang="zh-CN" sz="900" dirty="0">
                <a:solidFill>
                  <a:srgbClr val="222222"/>
                </a:solidFill>
                <a:latin typeface="Arial" panose="020B0604020202020204" pitchFamily="34" charset="0"/>
              </a:rPr>
              <a:t>[43] </a:t>
            </a:r>
            <a:r>
              <a:rPr lang="en" altLang="zh-CN" sz="900" b="0" i="0" dirty="0" err="1">
                <a:solidFill>
                  <a:srgbClr val="222222"/>
                </a:solidFill>
                <a:effectLst/>
                <a:latin typeface="Arial" panose="020B0604020202020204" pitchFamily="34" charset="0"/>
              </a:rPr>
              <a:t>Kharitonov</a:t>
            </a:r>
            <a:r>
              <a:rPr lang="en" altLang="zh-CN" sz="900" b="0" i="0" dirty="0">
                <a:solidFill>
                  <a:srgbClr val="222222"/>
                </a:solidFill>
                <a:effectLst/>
                <a:latin typeface="Arial" panose="020B0604020202020204" pitchFamily="34" charset="0"/>
              </a:rPr>
              <a:t> E, </a:t>
            </a:r>
            <a:r>
              <a:rPr lang="en" altLang="zh-CN" sz="900" b="0" i="0" dirty="0" err="1">
                <a:solidFill>
                  <a:srgbClr val="222222"/>
                </a:solidFill>
                <a:effectLst/>
                <a:latin typeface="Arial" panose="020B0604020202020204" pitchFamily="34" charset="0"/>
              </a:rPr>
              <a:t>Chaabouni</a:t>
            </a:r>
            <a:r>
              <a:rPr lang="en" altLang="zh-CN" sz="900" b="0" i="0" dirty="0">
                <a:solidFill>
                  <a:srgbClr val="222222"/>
                </a:solidFill>
                <a:effectLst/>
                <a:latin typeface="Arial" panose="020B0604020202020204" pitchFamily="34" charset="0"/>
              </a:rPr>
              <a:t> R, </a:t>
            </a:r>
            <a:r>
              <a:rPr lang="en" altLang="zh-CN" sz="900" b="0" i="0" dirty="0" err="1">
                <a:solidFill>
                  <a:srgbClr val="222222"/>
                </a:solidFill>
                <a:effectLst/>
                <a:latin typeface="Arial" panose="020B0604020202020204" pitchFamily="34" charset="0"/>
              </a:rPr>
              <a:t>Bouchacourt</a:t>
            </a:r>
            <a:r>
              <a:rPr lang="en" altLang="zh-CN" sz="900" b="0" i="0" dirty="0">
                <a:solidFill>
                  <a:srgbClr val="222222"/>
                </a:solidFill>
                <a:effectLst/>
                <a:latin typeface="Arial" panose="020B0604020202020204" pitchFamily="34" charset="0"/>
              </a:rPr>
              <a:t> D, et al. Entropy minimization in emergent languages[C]//International Conference on Machine Learning. PMLR, 2020: 5220-5230.</a:t>
            </a:r>
          </a:p>
          <a:p>
            <a:r>
              <a:rPr kumimoji="1" lang="en" altLang="zh-CN" sz="900" dirty="0">
                <a:solidFill>
                  <a:srgbClr val="222222"/>
                </a:solidFill>
                <a:latin typeface="Arial" panose="020B0604020202020204" pitchFamily="34" charset="0"/>
              </a:rPr>
              <a:t>[45] </a:t>
            </a:r>
            <a:r>
              <a:rPr lang="en" altLang="zh-CN" sz="900" b="0" i="0" dirty="0">
                <a:solidFill>
                  <a:srgbClr val="222222"/>
                </a:solidFill>
                <a:effectLst/>
                <a:latin typeface="Arial" panose="020B0604020202020204" pitchFamily="34" charset="0"/>
              </a:rPr>
              <a:t>Kang Y, Wang T, de Melo G. Incorporating pragmatic reasoning communication into emergent language[J]. Advances in neural information processing systems, 2020, 33: 10348-10359.</a:t>
            </a:r>
          </a:p>
          <a:p>
            <a:r>
              <a:rPr kumimoji="1" lang="en" altLang="zh-CN" sz="900" dirty="0">
                <a:solidFill>
                  <a:srgbClr val="222222"/>
                </a:solidFill>
                <a:latin typeface="Arial" panose="020B0604020202020204" pitchFamily="34" charset="0"/>
              </a:rPr>
              <a:t>[46] </a:t>
            </a:r>
            <a:r>
              <a:rPr lang="en" altLang="zh-CN" sz="900" b="0" i="0" dirty="0" err="1">
                <a:solidFill>
                  <a:srgbClr val="222222"/>
                </a:solidFill>
                <a:effectLst/>
                <a:latin typeface="Arial" panose="020B0604020202020204" pitchFamily="34" charset="0"/>
              </a:rPr>
              <a:t>Lazaridou</a:t>
            </a:r>
            <a:r>
              <a:rPr lang="en" altLang="zh-CN" sz="900" b="0" i="0" dirty="0">
                <a:solidFill>
                  <a:srgbClr val="222222"/>
                </a:solidFill>
                <a:effectLst/>
                <a:latin typeface="Arial" panose="020B0604020202020204" pitchFamily="34" charset="0"/>
              </a:rPr>
              <a:t> A, </a:t>
            </a:r>
            <a:r>
              <a:rPr lang="en" altLang="zh-CN" sz="900" b="0" i="0" dirty="0" err="1">
                <a:solidFill>
                  <a:srgbClr val="222222"/>
                </a:solidFill>
                <a:effectLst/>
                <a:latin typeface="Arial" panose="020B0604020202020204" pitchFamily="34" charset="0"/>
              </a:rPr>
              <a:t>Peysakhovich</a:t>
            </a:r>
            <a:r>
              <a:rPr lang="en" altLang="zh-CN" sz="900" b="0" i="0" dirty="0">
                <a:solidFill>
                  <a:srgbClr val="222222"/>
                </a:solidFill>
                <a:effectLst/>
                <a:latin typeface="Arial" panose="020B0604020202020204" pitchFamily="34" charset="0"/>
              </a:rPr>
              <a:t> A, Baroni M. Multi-Agent Cooperation and the Emergence of (Natural) Language[C]//International Conference on Learning Representations. 2016.</a:t>
            </a:r>
          </a:p>
          <a:p>
            <a:r>
              <a:rPr kumimoji="1" lang="en" altLang="zh-CN" sz="900" dirty="0">
                <a:solidFill>
                  <a:srgbClr val="222222"/>
                </a:solidFill>
                <a:latin typeface="Arial" panose="020B0604020202020204" pitchFamily="34" charset="0"/>
              </a:rPr>
              <a:t>[47] </a:t>
            </a:r>
            <a:r>
              <a:rPr lang="en" altLang="zh-CN" sz="900" b="0" i="0" dirty="0" err="1">
                <a:solidFill>
                  <a:srgbClr val="222222"/>
                </a:solidFill>
                <a:effectLst/>
                <a:latin typeface="Arial" panose="020B0604020202020204" pitchFamily="34" charset="0"/>
              </a:rPr>
              <a:t>Kottur</a:t>
            </a:r>
            <a:r>
              <a:rPr lang="en" altLang="zh-CN" sz="900" b="0" i="0" dirty="0">
                <a:solidFill>
                  <a:srgbClr val="222222"/>
                </a:solidFill>
                <a:effectLst/>
                <a:latin typeface="Arial" panose="020B0604020202020204" pitchFamily="34" charset="0"/>
              </a:rPr>
              <a:t> S, Moura J, Lee S, et al. Natural Language Does Not Emerge ‘</a:t>
            </a:r>
            <a:r>
              <a:rPr lang="en" altLang="zh-CN" sz="900" b="0" i="0" dirty="0" err="1">
                <a:solidFill>
                  <a:srgbClr val="222222"/>
                </a:solidFill>
                <a:effectLst/>
                <a:latin typeface="Arial" panose="020B0604020202020204" pitchFamily="34" charset="0"/>
              </a:rPr>
              <a:t>Naturally’in</a:t>
            </a:r>
            <a:r>
              <a:rPr lang="en" altLang="zh-CN" sz="900" b="0" i="0" dirty="0">
                <a:solidFill>
                  <a:srgbClr val="222222"/>
                </a:solidFill>
                <a:effectLst/>
                <a:latin typeface="Arial" panose="020B0604020202020204" pitchFamily="34" charset="0"/>
              </a:rPr>
              <a:t> Multi-Agent Dialog[C]//Proceedings of the 2017 Conference on Empirical Methods in Natural Language Processing. 2017: 2962-2967.</a:t>
            </a:r>
          </a:p>
          <a:p>
            <a:r>
              <a:rPr kumimoji="1" lang="en" altLang="zh-CN" sz="900" dirty="0">
                <a:solidFill>
                  <a:srgbClr val="222222"/>
                </a:solidFill>
                <a:latin typeface="Arial" panose="020B0604020202020204" pitchFamily="34" charset="0"/>
              </a:rPr>
              <a:t>[48] </a:t>
            </a:r>
            <a:r>
              <a:rPr lang="en" altLang="zh-CN" sz="900" b="0" i="0" dirty="0">
                <a:solidFill>
                  <a:srgbClr val="222222"/>
                </a:solidFill>
                <a:effectLst/>
                <a:latin typeface="Arial" panose="020B0604020202020204" pitchFamily="34" charset="0"/>
              </a:rPr>
              <a:t>Liang P P, Chen J, </a:t>
            </a:r>
            <a:r>
              <a:rPr lang="en" altLang="zh-CN" sz="900" b="0" i="0" dirty="0" err="1">
                <a:solidFill>
                  <a:srgbClr val="222222"/>
                </a:solidFill>
                <a:effectLst/>
                <a:latin typeface="Arial" panose="020B0604020202020204" pitchFamily="34" charset="0"/>
              </a:rPr>
              <a:t>Salakhutdinov</a:t>
            </a:r>
            <a:r>
              <a:rPr lang="en" altLang="zh-CN" sz="900" b="0" i="0" dirty="0">
                <a:solidFill>
                  <a:srgbClr val="222222"/>
                </a:solidFill>
                <a:effectLst/>
                <a:latin typeface="Arial" panose="020B0604020202020204" pitchFamily="34" charset="0"/>
              </a:rPr>
              <a:t> R, et al. On Emergent Communication in Competitive Multi-Agent Teams[C]//Proceedings of the 19th International Conference on Autonomous Agents and Multiagent Systems. 2020.</a:t>
            </a:r>
          </a:p>
          <a:p>
            <a:r>
              <a:rPr kumimoji="1" lang="en" altLang="zh-CN" sz="900" dirty="0">
                <a:solidFill>
                  <a:srgbClr val="222222"/>
                </a:solidFill>
                <a:latin typeface="Arial" panose="020B0604020202020204" pitchFamily="34" charset="0"/>
              </a:rPr>
              <a:t>[49] </a:t>
            </a:r>
            <a:r>
              <a:rPr lang="en" altLang="zh-CN" sz="900" b="0" i="0" dirty="0">
                <a:solidFill>
                  <a:srgbClr val="222222"/>
                </a:solidFill>
                <a:effectLst/>
                <a:latin typeface="Arial" panose="020B0604020202020204" pitchFamily="34" charset="0"/>
              </a:rPr>
              <a:t>Lowe R, Gupta A, Foerster J, et al. On the interaction between supervision and self-play in emergent communication[C]//International Conference on Learning Representations. 2019.</a:t>
            </a:r>
            <a:endParaRPr kumimoji="1" lang="en-US" altLang="zh-CN" sz="900" b="0" i="0" dirty="0">
              <a:solidFill>
                <a:srgbClr val="222222"/>
              </a:solidFill>
              <a:effectLst/>
              <a:latin typeface="Arial" panose="020B0604020202020204" pitchFamily="34" charset="0"/>
            </a:endParaRPr>
          </a:p>
        </p:txBody>
      </p:sp>
      <p:sp>
        <p:nvSpPr>
          <p:cNvPr id="4" name="灯片编号占位符 3">
            <a:extLst>
              <a:ext uri="{FF2B5EF4-FFF2-40B4-BE49-F238E27FC236}">
                <a16:creationId xmlns:a16="http://schemas.microsoft.com/office/drawing/2014/main" id="{C6AD935E-EDAD-B391-674E-05AA1AB2ED3F}"/>
              </a:ext>
            </a:extLst>
          </p:cNvPr>
          <p:cNvSpPr>
            <a:spLocks noGrp="1"/>
          </p:cNvSpPr>
          <p:nvPr>
            <p:ph type="sldNum" sz="quarter" idx="12"/>
          </p:nvPr>
        </p:nvSpPr>
        <p:spPr/>
        <p:txBody>
          <a:bodyPr/>
          <a:lstStyle/>
          <a:p>
            <a:fld id="{36CD7EB2-8BC9-43B5-9B4D-70093A545BDE}" type="slidenum">
              <a:rPr lang="zh-CN" altLang="en-US" smtClean="0"/>
              <a:t>48</a:t>
            </a:fld>
            <a:endParaRPr lang="zh-CN" altLang="en-US"/>
          </a:p>
        </p:txBody>
      </p:sp>
    </p:spTree>
    <p:extLst>
      <p:ext uri="{BB962C8B-B14F-4D97-AF65-F5344CB8AC3E}">
        <p14:creationId xmlns:p14="http://schemas.microsoft.com/office/powerpoint/2010/main" val="12122621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id="{23289F5E-4FE9-4EEC-9E2F-2B9374A6378D}"/>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WatercolorSponge/>
                    </a14:imgEffect>
                  </a14:imgLayer>
                </a14:imgProps>
              </a:ext>
              <a:ext uri="{28A0092B-C50C-407E-A947-70E740481C1C}">
                <a14:useLocalDpi xmlns:a14="http://schemas.microsoft.com/office/drawing/2010/main" val="0"/>
              </a:ext>
            </a:extLst>
          </a:blip>
          <a:srcRect t="27183" b="12781"/>
          <a:stretch/>
        </p:blipFill>
        <p:spPr>
          <a:xfrm>
            <a:off x="0" y="0"/>
            <a:ext cx="12192000" cy="4884516"/>
          </a:xfrm>
          <a:prstGeom prst="rect">
            <a:avLst/>
          </a:prstGeom>
        </p:spPr>
      </p:pic>
      <p:sp>
        <p:nvSpPr>
          <p:cNvPr id="6" name="矩形 5">
            <a:extLst>
              <a:ext uri="{FF2B5EF4-FFF2-40B4-BE49-F238E27FC236}">
                <a16:creationId xmlns:a16="http://schemas.microsoft.com/office/drawing/2014/main" id="{A5AB210F-E3F9-462A-92F2-0D41CD009B96}"/>
              </a:ext>
            </a:extLst>
          </p:cNvPr>
          <p:cNvSpPr/>
          <p:nvPr/>
        </p:nvSpPr>
        <p:spPr>
          <a:xfrm>
            <a:off x="-967" y="2255217"/>
            <a:ext cx="12192000" cy="4612511"/>
          </a:xfrm>
          <a:prstGeom prst="rect">
            <a:avLst/>
          </a:prstGeom>
          <a:gradFill>
            <a:gsLst>
              <a:gs pos="36000">
                <a:srgbClr val="003399"/>
              </a:gs>
              <a:gs pos="0">
                <a:srgbClr val="003399">
                  <a:alpha val="0"/>
                </a:srgb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a:extLst>
              <a:ext uri="{FF2B5EF4-FFF2-40B4-BE49-F238E27FC236}">
                <a16:creationId xmlns:a16="http://schemas.microsoft.com/office/drawing/2014/main" id="{B23CB17A-4BF6-4E6D-AA47-0EC37A36A905}"/>
              </a:ext>
            </a:extLst>
          </p:cNvPr>
          <p:cNvSpPr txBox="1"/>
          <p:nvPr/>
        </p:nvSpPr>
        <p:spPr>
          <a:xfrm>
            <a:off x="3232711" y="3730476"/>
            <a:ext cx="5724644" cy="830997"/>
          </a:xfrm>
          <a:prstGeom prst="rect">
            <a:avLst/>
          </a:prstGeom>
          <a:noFill/>
        </p:spPr>
        <p:txBody>
          <a:bodyPr wrap="none" rtlCol="0">
            <a:spAutoFit/>
          </a:bodyPr>
          <a:lstStyle/>
          <a:p>
            <a:pPr algn="ctr"/>
            <a:r>
              <a:rPr lang="zh-CN" altLang="en-US" sz="4800" dirty="0">
                <a:solidFill>
                  <a:schemeClr val="bg1"/>
                </a:solidFill>
                <a:latin typeface="黑体" panose="02010609060101010101" pitchFamily="49" charset="-122"/>
                <a:ea typeface="黑体" panose="02010609060101010101" pitchFamily="49" charset="-122"/>
              </a:rPr>
              <a:t>请老师同学批评指正</a:t>
            </a:r>
          </a:p>
        </p:txBody>
      </p:sp>
      <p:grpSp>
        <p:nvGrpSpPr>
          <p:cNvPr id="20" name="组合 19">
            <a:extLst>
              <a:ext uri="{FF2B5EF4-FFF2-40B4-BE49-F238E27FC236}">
                <a16:creationId xmlns:a16="http://schemas.microsoft.com/office/drawing/2014/main" id="{B627AB81-F1E3-463B-AEB9-E400CA290B4C}"/>
              </a:ext>
            </a:extLst>
          </p:cNvPr>
          <p:cNvGrpSpPr/>
          <p:nvPr/>
        </p:nvGrpSpPr>
        <p:grpSpPr>
          <a:xfrm rot="10800000">
            <a:off x="3002184" y="3477018"/>
            <a:ext cx="1180618" cy="791591"/>
            <a:chOff x="2053060" y="2660558"/>
            <a:chExt cx="1180618" cy="791591"/>
          </a:xfrm>
        </p:grpSpPr>
        <p:cxnSp>
          <p:nvCxnSpPr>
            <p:cNvPr id="18" name="直接连接符 17">
              <a:extLst>
                <a:ext uri="{FF2B5EF4-FFF2-40B4-BE49-F238E27FC236}">
                  <a16:creationId xmlns:a16="http://schemas.microsoft.com/office/drawing/2014/main" id="{E15CFA18-8B19-44B1-9D25-89E7911EBF64}"/>
                </a:ext>
              </a:extLst>
            </p:cNvPr>
            <p:cNvCxnSpPr>
              <a:cxnSpLocks/>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AC55C66F-165E-42F6-A247-129D60CBAB6B}"/>
                </a:ext>
              </a:extLst>
            </p:cNvPr>
            <p:cNvCxnSpPr>
              <a:cxnSpLocks/>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21" name="组合 20">
            <a:extLst>
              <a:ext uri="{FF2B5EF4-FFF2-40B4-BE49-F238E27FC236}">
                <a16:creationId xmlns:a16="http://schemas.microsoft.com/office/drawing/2014/main" id="{F77FF917-6DD9-442C-8D83-EEE0EF01D4A1}"/>
              </a:ext>
            </a:extLst>
          </p:cNvPr>
          <p:cNvGrpSpPr/>
          <p:nvPr/>
        </p:nvGrpSpPr>
        <p:grpSpPr>
          <a:xfrm>
            <a:off x="7986048" y="4092925"/>
            <a:ext cx="1180618" cy="791591"/>
            <a:chOff x="2053060" y="2660558"/>
            <a:chExt cx="1180618" cy="791591"/>
          </a:xfrm>
        </p:grpSpPr>
        <p:cxnSp>
          <p:nvCxnSpPr>
            <p:cNvPr id="22" name="直接连接符 21">
              <a:extLst>
                <a:ext uri="{FF2B5EF4-FFF2-40B4-BE49-F238E27FC236}">
                  <a16:creationId xmlns:a16="http://schemas.microsoft.com/office/drawing/2014/main" id="{62519773-4F5C-460E-B86D-674BA183F754}"/>
                </a:ext>
              </a:extLst>
            </p:cNvPr>
            <p:cNvCxnSpPr>
              <a:cxnSpLocks/>
            </p:cNvCxnSpPr>
            <p:nvPr/>
          </p:nvCxnSpPr>
          <p:spPr>
            <a:xfrm>
              <a:off x="2053060" y="3428999"/>
              <a:ext cx="1180618" cy="0"/>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23" name="直接连接符 22">
              <a:extLst>
                <a:ext uri="{FF2B5EF4-FFF2-40B4-BE49-F238E27FC236}">
                  <a16:creationId xmlns:a16="http://schemas.microsoft.com/office/drawing/2014/main" id="{08ED4FDE-793E-4DE2-BBC5-AC413BA28628}"/>
                </a:ext>
              </a:extLst>
            </p:cNvPr>
            <p:cNvCxnSpPr>
              <a:cxnSpLocks/>
            </p:cNvCxnSpPr>
            <p:nvPr/>
          </p:nvCxnSpPr>
          <p:spPr>
            <a:xfrm flipV="1">
              <a:off x="3210528" y="2660558"/>
              <a:ext cx="0" cy="791591"/>
            </a:xfrm>
            <a:prstGeom prst="line">
              <a:avLst/>
            </a:prstGeom>
            <a:ln w="76200">
              <a:solidFill>
                <a:schemeClr val="bg1"/>
              </a:solidFill>
            </a:ln>
          </p:spPr>
          <p:style>
            <a:lnRef idx="1">
              <a:schemeClr val="accent1"/>
            </a:lnRef>
            <a:fillRef idx="0">
              <a:schemeClr val="accent1"/>
            </a:fillRef>
            <a:effectRef idx="0">
              <a:schemeClr val="accent1"/>
            </a:effectRef>
            <a:fontRef idx="minor">
              <a:schemeClr val="tx1"/>
            </a:fontRef>
          </p:style>
        </p:cxnSp>
      </p:grpSp>
      <p:pic>
        <p:nvPicPr>
          <p:cNvPr id="14" name="图片 13">
            <a:extLst>
              <a:ext uri="{FF2B5EF4-FFF2-40B4-BE49-F238E27FC236}">
                <a16:creationId xmlns:a16="http://schemas.microsoft.com/office/drawing/2014/main" id="{48A32477-4101-4767-A3B8-855FB23529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3" name="灯片编号占位符 2">
            <a:extLst>
              <a:ext uri="{FF2B5EF4-FFF2-40B4-BE49-F238E27FC236}">
                <a16:creationId xmlns:a16="http://schemas.microsoft.com/office/drawing/2014/main" id="{3A516FC3-A924-90AB-E542-005CBB95C1D4}"/>
              </a:ext>
            </a:extLst>
          </p:cNvPr>
          <p:cNvSpPr>
            <a:spLocks noGrp="1"/>
          </p:cNvSpPr>
          <p:nvPr>
            <p:ph type="sldNum" sz="quarter" idx="12"/>
          </p:nvPr>
        </p:nvSpPr>
        <p:spPr/>
        <p:txBody>
          <a:bodyPr/>
          <a:lstStyle/>
          <a:p>
            <a:fld id="{36CD7EB2-8BC9-43B5-9B4D-70093A545BDE}" type="slidenum">
              <a:rPr lang="zh-CN" altLang="en-US" smtClean="0"/>
              <a:t>49</a:t>
            </a:fld>
            <a:endParaRPr lang="zh-CN" altLang="en-US"/>
          </a:p>
        </p:txBody>
      </p:sp>
    </p:spTree>
    <p:extLst>
      <p:ext uri="{BB962C8B-B14F-4D97-AF65-F5344CB8AC3E}">
        <p14:creationId xmlns:p14="http://schemas.microsoft.com/office/powerpoint/2010/main" val="169296738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3" name="文本框 2">
            <a:extLst>
              <a:ext uri="{FF2B5EF4-FFF2-40B4-BE49-F238E27FC236}">
                <a16:creationId xmlns:a16="http://schemas.microsoft.com/office/drawing/2014/main" id="{C9340862-BE0E-BA1D-ECDB-FE93C71E06DB}"/>
              </a:ext>
            </a:extLst>
          </p:cNvPr>
          <p:cNvSpPr txBox="1"/>
          <p:nvPr/>
        </p:nvSpPr>
        <p:spPr>
          <a:xfrm>
            <a:off x="682942" y="1143413"/>
            <a:ext cx="11181398" cy="4247317"/>
          </a:xfrm>
          <a:prstGeom prst="rect">
            <a:avLst/>
          </a:prstGeom>
          <a:noFill/>
        </p:spPr>
        <p:txBody>
          <a:bodyPr wrap="square">
            <a:spAutoFit/>
          </a:bodyPr>
          <a:lstStyle/>
          <a:p>
            <a:pPr marL="800100" lvl="1" indent="-342900">
              <a:buAutoNum type="arabicPeriod" startAt="2"/>
            </a:pPr>
            <a:r>
              <a:rPr kumimoji="1" lang="zh-CN" altLang="en-US" dirty="0"/>
              <a:t>采用何种交互策略：</a:t>
            </a:r>
            <a:endParaRPr kumimoji="1" lang="en-US" altLang="zh-CN" dirty="0"/>
          </a:p>
          <a:p>
            <a:pPr marL="800100" lvl="1" indent="-342900">
              <a:buAutoNum type="arabicPeriod" startAt="2"/>
            </a:pPr>
            <a:endParaRPr kumimoji="1" lang="en-US" altLang="zh-CN" dirty="0"/>
          </a:p>
          <a:p>
            <a:pPr marL="1257300" lvl="2" indent="-342900">
              <a:buAutoNum type="arabicPeriod"/>
            </a:pPr>
            <a:r>
              <a:rPr kumimoji="1" lang="zh-CN" altLang="en-US" dirty="0"/>
              <a:t>从智能体主动性的角度分类：</a:t>
            </a:r>
            <a:endParaRPr kumimoji="1" lang="en-US" altLang="zh-CN" dirty="0"/>
          </a:p>
          <a:p>
            <a:pPr marL="1714500" lvl="3" indent="-342900">
              <a:buAutoNum type="arabicPeriod"/>
            </a:pPr>
            <a:r>
              <a:rPr kumimoji="1" lang="zh-CN" altLang="en-US" dirty="0"/>
              <a:t>被动型智能体：交互过程中仅能被动回应问题、遵循指令行动的智能体</a:t>
            </a:r>
            <a:endParaRPr kumimoji="1" lang="en-US" altLang="zh-CN" dirty="0"/>
          </a:p>
          <a:p>
            <a:pPr marL="1714500" lvl="3" indent="-342900">
              <a:buFontTx/>
              <a:buAutoNum type="arabicPeriod"/>
            </a:pPr>
            <a:r>
              <a:rPr kumimoji="1" lang="zh-CN" altLang="en-US" dirty="0"/>
              <a:t>主动型智能体：交互过程中可以主动提问、发出指令的智能体</a:t>
            </a:r>
            <a:endParaRPr kumimoji="1" lang="en-US" altLang="zh-CN" dirty="0"/>
          </a:p>
          <a:p>
            <a:pPr marL="1714500" lvl="3" indent="-342900">
              <a:buFontTx/>
              <a:buAutoNum type="arabicPeriod"/>
            </a:pPr>
            <a:endParaRPr kumimoji="1" lang="en-US" altLang="zh-CN" dirty="0"/>
          </a:p>
          <a:p>
            <a:pPr lvl="3"/>
            <a:r>
              <a:rPr kumimoji="1" lang="zh-CN" altLang="en-US" dirty="0"/>
              <a:t>* 交互策略在主动型智能体中扮演了重要的角色：何时提问、如何提问等行为需要交互策略引导</a:t>
            </a:r>
            <a:endParaRPr kumimoji="1" lang="en-US" altLang="zh-CN" dirty="0"/>
          </a:p>
          <a:p>
            <a:pPr lvl="3"/>
            <a:r>
              <a:rPr kumimoji="1" lang="zh-CN" altLang="en-US" dirty="0"/>
              <a:t>* 多轮对话中，智能体均可以主动提问和回应问题。</a:t>
            </a:r>
            <a:endParaRPr kumimoji="1" lang="en-US" altLang="zh-CN" dirty="0"/>
          </a:p>
          <a:p>
            <a:pPr lvl="3"/>
            <a:endParaRPr kumimoji="1" lang="en-US" altLang="zh-CN" dirty="0"/>
          </a:p>
          <a:p>
            <a:pPr marL="1257300" lvl="2" indent="-342900">
              <a:buAutoNum type="arabicPeriod"/>
            </a:pPr>
            <a:r>
              <a:rPr kumimoji="1" lang="zh-CN" altLang="en-US" dirty="0"/>
              <a:t>从任务角度分类：</a:t>
            </a:r>
            <a:endParaRPr kumimoji="1" lang="en-US" altLang="zh-CN" dirty="0"/>
          </a:p>
          <a:p>
            <a:pPr marL="1714500" lvl="3" indent="-342900">
              <a:buFontTx/>
              <a:buAutoNum type="arabicPeriod"/>
            </a:pPr>
            <a:r>
              <a:rPr kumimoji="1" lang="zh-CN" altLang="en-US" dirty="0"/>
              <a:t>非任务导向型对话：不面向特定任务，通常以对话时长、语言多样性等为对话的主要目标 </a:t>
            </a:r>
            <a:endParaRPr kumimoji="1" lang="en-US" altLang="zh-CN" dirty="0"/>
          </a:p>
          <a:p>
            <a:pPr marL="1714500" lvl="3" indent="-342900">
              <a:buFontTx/>
              <a:buAutoNum type="arabicPeriod"/>
            </a:pPr>
            <a:r>
              <a:rPr kumimoji="1" lang="zh-CN" altLang="en-US" dirty="0"/>
              <a:t>任务导向型对话：任务驱动的对话，通常以最少轮次达成任务为主要目标 </a:t>
            </a:r>
            <a:endParaRPr kumimoji="1" lang="en-US" altLang="zh-CN" dirty="0"/>
          </a:p>
          <a:p>
            <a:pPr marL="1714500" lvl="3" indent="-342900">
              <a:buFontTx/>
              <a:buAutoNum type="arabicPeriod"/>
            </a:pPr>
            <a:endParaRPr kumimoji="1" lang="en-US" altLang="zh-CN" dirty="0"/>
          </a:p>
          <a:p>
            <a:pPr lvl="3"/>
            <a:r>
              <a:rPr kumimoji="1" lang="zh-CN" altLang="en-US" dirty="0"/>
              <a:t>* 任务导向型对话中，好的对话策略可以减少对话轮次，因此对话策略在其中显得尤为重要</a:t>
            </a:r>
            <a:endParaRPr kumimoji="1" lang="en-US" altLang="zh-CN" dirty="0"/>
          </a:p>
          <a:p>
            <a:pPr lvl="3"/>
            <a:endParaRPr kumimoji="1" lang="en-US" altLang="zh-CN" dirty="0"/>
          </a:p>
        </p:txBody>
      </p:sp>
      <p:sp>
        <p:nvSpPr>
          <p:cNvPr id="4" name="文本框 3">
            <a:extLst>
              <a:ext uri="{FF2B5EF4-FFF2-40B4-BE49-F238E27FC236}">
                <a16:creationId xmlns:a16="http://schemas.microsoft.com/office/drawing/2014/main" id="{BFC0E55C-1C45-1233-B611-0FCAB6EA489B}"/>
              </a:ext>
            </a:extLst>
          </p:cNvPr>
          <p:cNvSpPr txBox="1"/>
          <p:nvPr/>
        </p:nvSpPr>
        <p:spPr>
          <a:xfrm>
            <a:off x="1729126" y="5390730"/>
            <a:ext cx="5493812" cy="369332"/>
          </a:xfrm>
          <a:prstGeom prst="rect">
            <a:avLst/>
          </a:prstGeom>
          <a:noFill/>
        </p:spPr>
        <p:txBody>
          <a:bodyPr wrap="none" rtlCol="0">
            <a:spAutoFit/>
          </a:bodyPr>
          <a:lstStyle/>
          <a:p>
            <a:r>
              <a:rPr kumimoji="1" lang="zh-CN" altLang="en-US" sz="1800" dirty="0"/>
              <a:t>本文关注于多智能体任务导向型涌现语言多轮对话。</a:t>
            </a:r>
            <a:endParaRPr kumimoji="1" lang="en-US" altLang="zh-CN" dirty="0"/>
          </a:p>
        </p:txBody>
      </p:sp>
      <p:sp>
        <p:nvSpPr>
          <p:cNvPr id="5" name="文本框 4">
            <a:extLst>
              <a:ext uri="{FF2B5EF4-FFF2-40B4-BE49-F238E27FC236}">
                <a16:creationId xmlns:a16="http://schemas.microsoft.com/office/drawing/2014/main" id="{4CCE5967-D68B-2E4F-FD4E-785279806FD0}"/>
              </a:ext>
            </a:extLst>
          </p:cNvPr>
          <p:cNvSpPr txBox="1"/>
          <p:nvPr/>
        </p:nvSpPr>
        <p:spPr>
          <a:xfrm>
            <a:off x="1195726" y="340874"/>
            <a:ext cx="1415772" cy="461665"/>
          </a:xfrm>
          <a:prstGeom prst="rect">
            <a:avLst/>
          </a:prstGeom>
          <a:noFill/>
        </p:spPr>
        <p:txBody>
          <a:bodyPr wrap="none" rtlCol="0">
            <a:spAutoFit/>
          </a:bodyPr>
          <a:lstStyle/>
          <a:p>
            <a:r>
              <a:rPr kumimoji="1" lang="zh-CN" altLang="en-US" sz="2400" dirty="0"/>
              <a:t>研究背景</a:t>
            </a:r>
          </a:p>
        </p:txBody>
      </p:sp>
      <p:sp>
        <p:nvSpPr>
          <p:cNvPr id="6" name="灯片编号占位符 5">
            <a:extLst>
              <a:ext uri="{FF2B5EF4-FFF2-40B4-BE49-F238E27FC236}">
                <a16:creationId xmlns:a16="http://schemas.microsoft.com/office/drawing/2014/main" id="{2DCE7CE1-D8C8-A5B6-3D42-299A3EB30C36}"/>
              </a:ext>
            </a:extLst>
          </p:cNvPr>
          <p:cNvSpPr>
            <a:spLocks noGrp="1"/>
          </p:cNvSpPr>
          <p:nvPr>
            <p:ph type="sldNum" sz="quarter" idx="12"/>
          </p:nvPr>
        </p:nvSpPr>
        <p:spPr/>
        <p:txBody>
          <a:bodyPr/>
          <a:lstStyle/>
          <a:p>
            <a:fld id="{36CD7EB2-8BC9-43B5-9B4D-70093A545BDE}" type="slidenum">
              <a:rPr lang="zh-CN" altLang="en-US" smtClean="0"/>
              <a:t>5</a:t>
            </a:fld>
            <a:endParaRPr lang="zh-CN" altLang="en-US"/>
          </a:p>
        </p:txBody>
      </p:sp>
    </p:spTree>
    <p:extLst>
      <p:ext uri="{BB962C8B-B14F-4D97-AF65-F5344CB8AC3E}">
        <p14:creationId xmlns:p14="http://schemas.microsoft.com/office/powerpoint/2010/main" val="323753944"/>
      </p:ext>
    </p:extLst>
  </p:cSld>
  <p:clrMapOvr>
    <a:masterClrMapping/>
  </p:clrMapOvr>
  <mc:AlternateContent xmlns:mc="http://schemas.openxmlformats.org/markup-compatibility/2006">
    <mc:Choice xmlns:p14="http://schemas.microsoft.com/office/powerpoint/2010/main" Requires="p14">
      <p:transition spd="slow" p14:dur="2000" advTm="23591"/>
    </mc:Choice>
    <mc:Fallback>
      <p:transition spd="slow" advTm="23591"/>
    </mc:Fallback>
  </mc:AlternateContent>
</p:sld>
</file>

<file path=ppt/slides/slide5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形 2" descr="太阳系">
            <a:extLst>
              <a:ext uri="{FF2B5EF4-FFF2-40B4-BE49-F238E27FC236}">
                <a16:creationId xmlns:a16="http://schemas.microsoft.com/office/drawing/2014/main" id="{15F14E98-1FA9-4256-B0D7-66CACC6A4CA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069272" y="1621197"/>
            <a:ext cx="6154721" cy="6154721"/>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2496698" y="1265517"/>
            <a:ext cx="6779902" cy="769161"/>
            <a:chOff x="2424136" y="1811320"/>
            <a:chExt cx="6779902" cy="769161"/>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20"/>
              <a:ext cx="6779902" cy="769161"/>
              <a:chOff x="2629986" y="1459214"/>
              <a:chExt cx="8597473" cy="975360"/>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8597473" cy="975360"/>
                <a:chOff x="1166287" y="1249680"/>
                <a:chExt cx="8597473" cy="975360"/>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5" y="1249680"/>
                  <a:ext cx="8112215"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1</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710171" y="1843835"/>
              <a:ext cx="259080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请输入标题</a:t>
              </a:r>
            </a:p>
          </p:txBody>
        </p:sp>
      </p:grpSp>
      <p:grpSp>
        <p:nvGrpSpPr>
          <p:cNvPr id="45" name="组合 44">
            <a:extLst>
              <a:ext uri="{FF2B5EF4-FFF2-40B4-BE49-F238E27FC236}">
                <a16:creationId xmlns:a16="http://schemas.microsoft.com/office/drawing/2014/main" id="{DB5487D9-05C7-4773-95E8-34D106E41510}"/>
              </a:ext>
            </a:extLst>
          </p:cNvPr>
          <p:cNvGrpSpPr/>
          <p:nvPr/>
        </p:nvGrpSpPr>
        <p:grpSpPr>
          <a:xfrm>
            <a:off x="584296" y="2553535"/>
            <a:ext cx="6779902" cy="769161"/>
            <a:chOff x="2424136" y="1811320"/>
            <a:chExt cx="6779902" cy="769161"/>
          </a:xfrm>
        </p:grpSpPr>
        <p:grpSp>
          <p:nvGrpSpPr>
            <p:cNvPr id="46" name="组合 45">
              <a:extLst>
                <a:ext uri="{FF2B5EF4-FFF2-40B4-BE49-F238E27FC236}">
                  <a16:creationId xmlns:a16="http://schemas.microsoft.com/office/drawing/2014/main" id="{40A2388E-6E8C-400B-97BB-382B05531FFA}"/>
                </a:ext>
              </a:extLst>
            </p:cNvPr>
            <p:cNvGrpSpPr/>
            <p:nvPr/>
          </p:nvGrpSpPr>
          <p:grpSpPr>
            <a:xfrm>
              <a:off x="2424136" y="1811320"/>
              <a:ext cx="6779902" cy="769161"/>
              <a:chOff x="2629986" y="1459214"/>
              <a:chExt cx="8597473" cy="975360"/>
            </a:xfrm>
          </p:grpSpPr>
          <p:grpSp>
            <p:nvGrpSpPr>
              <p:cNvPr id="48" name="组合 47">
                <a:extLst>
                  <a:ext uri="{FF2B5EF4-FFF2-40B4-BE49-F238E27FC236}">
                    <a16:creationId xmlns:a16="http://schemas.microsoft.com/office/drawing/2014/main" id="{C0CB5BBF-C2EF-4508-B59B-E1E620F41B9F}"/>
                  </a:ext>
                </a:extLst>
              </p:cNvPr>
              <p:cNvGrpSpPr/>
              <p:nvPr/>
            </p:nvGrpSpPr>
            <p:grpSpPr>
              <a:xfrm>
                <a:off x="2629986" y="1459214"/>
                <a:ext cx="8597473" cy="975360"/>
                <a:chOff x="1166287" y="1249680"/>
                <a:chExt cx="8597473" cy="975360"/>
              </a:xfrm>
              <a:solidFill>
                <a:srgbClr val="003399"/>
              </a:solidFill>
            </p:grpSpPr>
            <p:sp>
              <p:nvSpPr>
                <p:cNvPr id="50" name="椭圆 49">
                  <a:extLst>
                    <a:ext uri="{FF2B5EF4-FFF2-40B4-BE49-F238E27FC236}">
                      <a16:creationId xmlns:a16="http://schemas.microsoft.com/office/drawing/2014/main" id="{E9300634-F58F-4C04-ACFE-DB3D6F7DF126}"/>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矩形 50">
                  <a:extLst>
                    <a:ext uri="{FF2B5EF4-FFF2-40B4-BE49-F238E27FC236}">
                      <a16:creationId xmlns:a16="http://schemas.microsoft.com/office/drawing/2014/main" id="{0E8B357A-C36F-4527-AFE7-CF1689A8FB59}"/>
                    </a:ext>
                  </a:extLst>
                </p:cNvPr>
                <p:cNvSpPr/>
                <p:nvPr/>
              </p:nvSpPr>
              <p:spPr>
                <a:xfrm>
                  <a:off x="1651545" y="1249680"/>
                  <a:ext cx="8112215"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9" name="椭圆 48">
                <a:extLst>
                  <a:ext uri="{FF2B5EF4-FFF2-40B4-BE49-F238E27FC236}">
                    <a16:creationId xmlns:a16="http://schemas.microsoft.com/office/drawing/2014/main" id="{E0A021F5-2737-4736-B9F6-D0C8A8AC5B0F}"/>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2</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47" name="文本框 46">
              <a:extLst>
                <a:ext uri="{FF2B5EF4-FFF2-40B4-BE49-F238E27FC236}">
                  <a16:creationId xmlns:a16="http://schemas.microsoft.com/office/drawing/2014/main" id="{F25D4F1B-826C-47B3-AE42-B6E61308A5A4}"/>
                </a:ext>
              </a:extLst>
            </p:cNvPr>
            <p:cNvSpPr txBox="1"/>
            <p:nvPr/>
          </p:nvSpPr>
          <p:spPr>
            <a:xfrm>
              <a:off x="3710171" y="1843835"/>
              <a:ext cx="259080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请输入标题</a:t>
              </a:r>
            </a:p>
          </p:txBody>
        </p:sp>
      </p:grpSp>
      <p:grpSp>
        <p:nvGrpSpPr>
          <p:cNvPr id="52" name="组合 51">
            <a:extLst>
              <a:ext uri="{FF2B5EF4-FFF2-40B4-BE49-F238E27FC236}">
                <a16:creationId xmlns:a16="http://schemas.microsoft.com/office/drawing/2014/main" id="{741F5752-0936-4C8D-BFA1-53E163BD9112}"/>
              </a:ext>
            </a:extLst>
          </p:cNvPr>
          <p:cNvGrpSpPr/>
          <p:nvPr/>
        </p:nvGrpSpPr>
        <p:grpSpPr>
          <a:xfrm>
            <a:off x="3138723" y="3794884"/>
            <a:ext cx="6779902" cy="769161"/>
            <a:chOff x="2424136" y="1811320"/>
            <a:chExt cx="6779902" cy="769161"/>
          </a:xfrm>
        </p:grpSpPr>
        <p:grpSp>
          <p:nvGrpSpPr>
            <p:cNvPr id="53" name="组合 52">
              <a:extLst>
                <a:ext uri="{FF2B5EF4-FFF2-40B4-BE49-F238E27FC236}">
                  <a16:creationId xmlns:a16="http://schemas.microsoft.com/office/drawing/2014/main" id="{AC74522E-F003-47F1-8A40-C23282DA6132}"/>
                </a:ext>
              </a:extLst>
            </p:cNvPr>
            <p:cNvGrpSpPr/>
            <p:nvPr/>
          </p:nvGrpSpPr>
          <p:grpSpPr>
            <a:xfrm>
              <a:off x="2424136" y="1811320"/>
              <a:ext cx="6779902" cy="769161"/>
              <a:chOff x="2629986" y="1459214"/>
              <a:chExt cx="8597473" cy="975360"/>
            </a:xfrm>
          </p:grpSpPr>
          <p:grpSp>
            <p:nvGrpSpPr>
              <p:cNvPr id="55" name="组合 54">
                <a:extLst>
                  <a:ext uri="{FF2B5EF4-FFF2-40B4-BE49-F238E27FC236}">
                    <a16:creationId xmlns:a16="http://schemas.microsoft.com/office/drawing/2014/main" id="{D2C06BEF-B069-47FB-988B-A36C212A681A}"/>
                  </a:ext>
                </a:extLst>
              </p:cNvPr>
              <p:cNvGrpSpPr/>
              <p:nvPr/>
            </p:nvGrpSpPr>
            <p:grpSpPr>
              <a:xfrm>
                <a:off x="2629986" y="1459214"/>
                <a:ext cx="8597473" cy="975360"/>
                <a:chOff x="1166287" y="1249680"/>
                <a:chExt cx="8597473" cy="975360"/>
              </a:xfrm>
              <a:solidFill>
                <a:srgbClr val="003399"/>
              </a:solidFill>
            </p:grpSpPr>
            <p:sp>
              <p:nvSpPr>
                <p:cNvPr id="57" name="椭圆 56">
                  <a:extLst>
                    <a:ext uri="{FF2B5EF4-FFF2-40B4-BE49-F238E27FC236}">
                      <a16:creationId xmlns:a16="http://schemas.microsoft.com/office/drawing/2014/main" id="{ACAB27E3-4259-4719-9DBD-AE8ABED7B416}"/>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矩形 57">
                  <a:extLst>
                    <a:ext uri="{FF2B5EF4-FFF2-40B4-BE49-F238E27FC236}">
                      <a16:creationId xmlns:a16="http://schemas.microsoft.com/office/drawing/2014/main" id="{2213D5E4-38B8-443A-B23D-4234B341CAFC}"/>
                    </a:ext>
                  </a:extLst>
                </p:cNvPr>
                <p:cNvSpPr/>
                <p:nvPr/>
              </p:nvSpPr>
              <p:spPr>
                <a:xfrm>
                  <a:off x="1651545" y="1249680"/>
                  <a:ext cx="8112215"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6" name="椭圆 55">
                <a:extLst>
                  <a:ext uri="{FF2B5EF4-FFF2-40B4-BE49-F238E27FC236}">
                    <a16:creationId xmlns:a16="http://schemas.microsoft.com/office/drawing/2014/main" id="{E3EC1978-2B7A-48C5-8835-E4A0359A34CF}"/>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3</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54" name="文本框 53">
              <a:extLst>
                <a:ext uri="{FF2B5EF4-FFF2-40B4-BE49-F238E27FC236}">
                  <a16:creationId xmlns:a16="http://schemas.microsoft.com/office/drawing/2014/main" id="{B414053B-E708-4114-B129-41BAC2C39D59}"/>
                </a:ext>
              </a:extLst>
            </p:cNvPr>
            <p:cNvSpPr txBox="1"/>
            <p:nvPr/>
          </p:nvSpPr>
          <p:spPr>
            <a:xfrm>
              <a:off x="3710171" y="1843835"/>
              <a:ext cx="259080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请输入标题</a:t>
              </a:r>
            </a:p>
          </p:txBody>
        </p:sp>
      </p:grpSp>
      <p:grpSp>
        <p:nvGrpSpPr>
          <p:cNvPr id="59" name="组合 58">
            <a:extLst>
              <a:ext uri="{FF2B5EF4-FFF2-40B4-BE49-F238E27FC236}">
                <a16:creationId xmlns:a16="http://schemas.microsoft.com/office/drawing/2014/main" id="{9C28185F-5190-4142-91AA-4E256DFAA3ED}"/>
              </a:ext>
            </a:extLst>
          </p:cNvPr>
          <p:cNvGrpSpPr/>
          <p:nvPr/>
        </p:nvGrpSpPr>
        <p:grpSpPr>
          <a:xfrm>
            <a:off x="1156911" y="5036233"/>
            <a:ext cx="6779902" cy="769161"/>
            <a:chOff x="2424136" y="1811320"/>
            <a:chExt cx="6779902" cy="769161"/>
          </a:xfrm>
        </p:grpSpPr>
        <p:grpSp>
          <p:nvGrpSpPr>
            <p:cNvPr id="60" name="组合 59">
              <a:extLst>
                <a:ext uri="{FF2B5EF4-FFF2-40B4-BE49-F238E27FC236}">
                  <a16:creationId xmlns:a16="http://schemas.microsoft.com/office/drawing/2014/main" id="{E8FAE588-B369-4513-8960-6E64E81F2B8E}"/>
                </a:ext>
              </a:extLst>
            </p:cNvPr>
            <p:cNvGrpSpPr/>
            <p:nvPr/>
          </p:nvGrpSpPr>
          <p:grpSpPr>
            <a:xfrm>
              <a:off x="2424136" y="1811320"/>
              <a:ext cx="6779902" cy="769161"/>
              <a:chOff x="2629986" y="1459214"/>
              <a:chExt cx="8597473" cy="975360"/>
            </a:xfrm>
          </p:grpSpPr>
          <p:grpSp>
            <p:nvGrpSpPr>
              <p:cNvPr id="62" name="组合 61">
                <a:extLst>
                  <a:ext uri="{FF2B5EF4-FFF2-40B4-BE49-F238E27FC236}">
                    <a16:creationId xmlns:a16="http://schemas.microsoft.com/office/drawing/2014/main" id="{4392E1F8-3B1F-4655-AAAA-4901925E115D}"/>
                  </a:ext>
                </a:extLst>
              </p:cNvPr>
              <p:cNvGrpSpPr/>
              <p:nvPr/>
            </p:nvGrpSpPr>
            <p:grpSpPr>
              <a:xfrm>
                <a:off x="2629986" y="1459214"/>
                <a:ext cx="8597473" cy="975360"/>
                <a:chOff x="1166287" y="1249680"/>
                <a:chExt cx="8597473" cy="975360"/>
              </a:xfrm>
              <a:solidFill>
                <a:srgbClr val="003399"/>
              </a:solidFill>
            </p:grpSpPr>
            <p:sp>
              <p:nvSpPr>
                <p:cNvPr id="64" name="椭圆 63">
                  <a:extLst>
                    <a:ext uri="{FF2B5EF4-FFF2-40B4-BE49-F238E27FC236}">
                      <a16:creationId xmlns:a16="http://schemas.microsoft.com/office/drawing/2014/main" id="{D7C04C3F-CE6C-4B3D-B71E-799368751D12}"/>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5" name="矩形 64">
                  <a:extLst>
                    <a:ext uri="{FF2B5EF4-FFF2-40B4-BE49-F238E27FC236}">
                      <a16:creationId xmlns:a16="http://schemas.microsoft.com/office/drawing/2014/main" id="{1E0785D5-6934-4623-BD9B-81D371BC74F7}"/>
                    </a:ext>
                  </a:extLst>
                </p:cNvPr>
                <p:cNvSpPr/>
                <p:nvPr/>
              </p:nvSpPr>
              <p:spPr>
                <a:xfrm>
                  <a:off x="1651545" y="1249680"/>
                  <a:ext cx="8112215"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3" name="椭圆 62">
                <a:extLst>
                  <a:ext uri="{FF2B5EF4-FFF2-40B4-BE49-F238E27FC236}">
                    <a16:creationId xmlns:a16="http://schemas.microsoft.com/office/drawing/2014/main" id="{6AAD03F0-4CEE-463A-A89F-B1A89247703A}"/>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400" dirty="0">
                    <a:solidFill>
                      <a:srgbClr val="003399"/>
                    </a:solidFill>
                    <a:latin typeface="Arial Black" panose="020B0A04020102020204" pitchFamily="34" charset="0"/>
                    <a:ea typeface="黑体" panose="02010609060101010101" pitchFamily="49" charset="-122"/>
                  </a:rPr>
                  <a:t>4</a:t>
                </a:r>
                <a:endParaRPr lang="zh-CN" altLang="en-US" sz="4400" dirty="0">
                  <a:solidFill>
                    <a:srgbClr val="003399"/>
                  </a:solidFill>
                  <a:latin typeface="Arial Black" panose="020B0A04020102020204" pitchFamily="34" charset="0"/>
                  <a:ea typeface="黑体" panose="02010609060101010101" pitchFamily="49" charset="-122"/>
                </a:endParaRPr>
              </a:p>
            </p:txBody>
          </p:sp>
        </p:grpSp>
        <p:sp>
          <p:nvSpPr>
            <p:cNvPr id="61" name="文本框 60">
              <a:extLst>
                <a:ext uri="{FF2B5EF4-FFF2-40B4-BE49-F238E27FC236}">
                  <a16:creationId xmlns:a16="http://schemas.microsoft.com/office/drawing/2014/main" id="{D802D5AF-3719-4BF7-A845-529016D3C45E}"/>
                </a:ext>
              </a:extLst>
            </p:cNvPr>
            <p:cNvSpPr txBox="1"/>
            <p:nvPr/>
          </p:nvSpPr>
          <p:spPr>
            <a:xfrm>
              <a:off x="3710171" y="1843835"/>
              <a:ext cx="2590800" cy="646331"/>
            </a:xfrm>
            <a:prstGeom prst="rect">
              <a:avLst/>
            </a:prstGeom>
            <a:noFill/>
          </p:spPr>
          <p:txBody>
            <a:bodyPr wrap="square" rtlCol="0">
              <a:spAutoFit/>
            </a:bodyPr>
            <a:lstStyle/>
            <a:p>
              <a:r>
                <a:rPr lang="zh-CN" altLang="en-US" sz="3600" dirty="0">
                  <a:solidFill>
                    <a:schemeClr val="bg1"/>
                  </a:solidFill>
                  <a:latin typeface="黑体" panose="02010609060101010101" pitchFamily="49" charset="-122"/>
                  <a:ea typeface="黑体" panose="02010609060101010101" pitchFamily="49" charset="-122"/>
                </a:rPr>
                <a:t>请输入标题</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extLst>
                <a:ext uri="{28A0092B-C50C-407E-A947-70E740481C1C}">
                  <a14:useLocalDpi xmlns:a14="http://schemas.microsoft.com/office/drawing/2010/main" val="0"/>
                </a:ext>
              </a:extLst>
            </a:blip>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8" name="文本框 67">
            <a:extLst>
              <a:ext uri="{FF2B5EF4-FFF2-40B4-BE49-F238E27FC236}">
                <a16:creationId xmlns:a16="http://schemas.microsoft.com/office/drawing/2014/main" id="{DA0D1221-D666-452B-87C8-B37B0FC098F7}"/>
              </a:ext>
            </a:extLst>
          </p:cNvPr>
          <p:cNvSpPr txBox="1"/>
          <p:nvPr/>
        </p:nvSpPr>
        <p:spPr>
          <a:xfrm flipH="1">
            <a:off x="938039" y="166642"/>
            <a:ext cx="1998316"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目录</a:t>
            </a:r>
          </a:p>
        </p:txBody>
      </p:sp>
      <p:grpSp>
        <p:nvGrpSpPr>
          <p:cNvPr id="82" name="组合 81">
            <a:extLst>
              <a:ext uri="{FF2B5EF4-FFF2-40B4-BE49-F238E27FC236}">
                <a16:creationId xmlns:a16="http://schemas.microsoft.com/office/drawing/2014/main" id="{B74324A4-1048-45B1-A300-28D2DF68650E}"/>
              </a:ext>
            </a:extLst>
          </p:cNvPr>
          <p:cNvGrpSpPr/>
          <p:nvPr/>
        </p:nvGrpSpPr>
        <p:grpSpPr>
          <a:xfrm>
            <a:off x="320172" y="274706"/>
            <a:ext cx="540000" cy="540000"/>
            <a:chOff x="328496" y="364706"/>
            <a:chExt cx="540000" cy="540000"/>
          </a:xfrm>
        </p:grpSpPr>
        <p:sp>
          <p:nvSpPr>
            <p:cNvPr id="80" name="矩形 79">
              <a:extLst>
                <a:ext uri="{FF2B5EF4-FFF2-40B4-BE49-F238E27FC236}">
                  <a16:creationId xmlns:a16="http://schemas.microsoft.com/office/drawing/2014/main" id="{D79F1D31-3455-470C-8089-E465F1CE837F}"/>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1" name="矩形 80">
              <a:extLst>
                <a:ext uri="{FF2B5EF4-FFF2-40B4-BE49-F238E27FC236}">
                  <a16:creationId xmlns:a16="http://schemas.microsoft.com/office/drawing/2014/main" id="{66CFBBB8-0266-4FD1-85CE-4E58D95E7896}"/>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灯片编号占位符 9">
            <a:extLst>
              <a:ext uri="{FF2B5EF4-FFF2-40B4-BE49-F238E27FC236}">
                <a16:creationId xmlns:a16="http://schemas.microsoft.com/office/drawing/2014/main" id="{ACFAC5E6-CFFE-F6AF-A418-7AB2FE69D6AE}"/>
              </a:ext>
            </a:extLst>
          </p:cNvPr>
          <p:cNvSpPr>
            <a:spLocks noGrp="1"/>
          </p:cNvSpPr>
          <p:nvPr>
            <p:ph type="sldNum" sz="quarter" idx="12"/>
          </p:nvPr>
        </p:nvSpPr>
        <p:spPr/>
        <p:txBody>
          <a:bodyPr/>
          <a:lstStyle/>
          <a:p>
            <a:fld id="{36CD7EB2-8BC9-43B5-9B4D-70093A545BDE}" type="slidenum">
              <a:rPr lang="zh-CN" altLang="en-US" smtClean="0"/>
              <a:t>50</a:t>
            </a:fld>
            <a:endParaRPr lang="zh-CN" altLang="en-US"/>
          </a:p>
        </p:txBody>
      </p:sp>
    </p:spTree>
    <p:extLst>
      <p:ext uri="{BB962C8B-B14F-4D97-AF65-F5344CB8AC3E}">
        <p14:creationId xmlns:p14="http://schemas.microsoft.com/office/powerpoint/2010/main" val="361687668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40" name="图片 39">
            <a:extLst>
              <a:ext uri="{FF2B5EF4-FFF2-40B4-BE49-F238E27FC236}">
                <a16:creationId xmlns:a16="http://schemas.microsoft.com/office/drawing/2014/main" id="{B027AF33-3965-43A3-A0B0-1F577844ADEC}"/>
              </a:ext>
            </a:extLst>
          </p:cNvPr>
          <p:cNvPicPr>
            <a:picLocks noChangeAspect="1"/>
          </p:cNvPicPr>
          <p:nvPr/>
        </p:nvPicPr>
        <p:blipFill rotWithShape="1">
          <a:blip r:embed="rId2">
            <a:extLst>
              <a:ext uri="{28A0092B-C50C-407E-A947-70E740481C1C}">
                <a14:useLocalDpi xmlns:a14="http://schemas.microsoft.com/office/drawing/2010/main" val="0"/>
              </a:ext>
            </a:extLst>
          </a:blip>
          <a:srcRect b="15710"/>
          <a:stretch/>
        </p:blipFill>
        <p:spPr>
          <a:xfrm>
            <a:off x="0" y="0"/>
            <a:ext cx="12192000" cy="6858000"/>
          </a:xfrm>
          <a:prstGeom prst="rect">
            <a:avLst/>
          </a:prstGeom>
        </p:spPr>
      </p:pic>
      <p:sp>
        <p:nvSpPr>
          <p:cNvPr id="42" name="矩形 41">
            <a:extLst>
              <a:ext uri="{FF2B5EF4-FFF2-40B4-BE49-F238E27FC236}">
                <a16:creationId xmlns:a16="http://schemas.microsoft.com/office/drawing/2014/main" id="{3322F7A7-B0A5-41E7-9C9F-28126F0273E6}"/>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7" name="直接连接符 36">
            <a:extLst>
              <a:ext uri="{FF2B5EF4-FFF2-40B4-BE49-F238E27FC236}">
                <a16:creationId xmlns:a16="http://schemas.microsoft.com/office/drawing/2014/main" id="{B0C47CF1-279C-4266-82A5-67F5B7C4568F}"/>
              </a:ext>
            </a:extLst>
          </p:cNvPr>
          <p:cNvCxnSpPr/>
          <p:nvPr/>
        </p:nvCxnSpPr>
        <p:spPr>
          <a:xfrm>
            <a:off x="6096000" y="5937814"/>
            <a:ext cx="5867104" cy="0"/>
          </a:xfrm>
          <a:prstGeom prst="line">
            <a:avLst/>
          </a:prstGeom>
          <a:ln w="76200">
            <a:solidFill>
              <a:srgbClr val="E69600"/>
            </a:solidFill>
          </a:ln>
        </p:spPr>
        <p:style>
          <a:lnRef idx="1">
            <a:schemeClr val="accent1"/>
          </a:lnRef>
          <a:fillRef idx="0">
            <a:schemeClr val="accent1"/>
          </a:fillRef>
          <a:effectRef idx="0">
            <a:schemeClr val="accent1"/>
          </a:effectRef>
          <a:fontRef idx="minor">
            <a:schemeClr val="tx1"/>
          </a:fontRef>
        </p:style>
      </p:cxnSp>
      <p:cxnSp>
        <p:nvCxnSpPr>
          <p:cNvPr id="36" name="直接连接符 35">
            <a:extLst>
              <a:ext uri="{FF2B5EF4-FFF2-40B4-BE49-F238E27FC236}">
                <a16:creationId xmlns:a16="http://schemas.microsoft.com/office/drawing/2014/main" id="{E05189E4-B5E1-48D8-89E5-B19137E1E684}"/>
              </a:ext>
            </a:extLst>
          </p:cNvPr>
          <p:cNvCxnSpPr/>
          <p:nvPr/>
        </p:nvCxnSpPr>
        <p:spPr>
          <a:xfrm>
            <a:off x="1064871" y="1551008"/>
            <a:ext cx="5867104" cy="0"/>
          </a:xfrm>
          <a:prstGeom prst="line">
            <a:avLst/>
          </a:prstGeom>
          <a:ln w="76200">
            <a:solidFill>
              <a:srgbClr val="E69600"/>
            </a:solidFill>
          </a:ln>
        </p:spPr>
        <p:style>
          <a:lnRef idx="1">
            <a:schemeClr val="accent1"/>
          </a:lnRef>
          <a:fillRef idx="0">
            <a:schemeClr val="accent1"/>
          </a:fillRef>
          <a:effectRef idx="0">
            <a:schemeClr val="accent1"/>
          </a:effectRef>
          <a:fontRef idx="minor">
            <a:schemeClr val="tx1"/>
          </a:fontRef>
        </p:style>
      </p:cxnSp>
      <p:sp>
        <p:nvSpPr>
          <p:cNvPr id="4" name="文本框 3">
            <a:extLst>
              <a:ext uri="{FF2B5EF4-FFF2-40B4-BE49-F238E27FC236}">
                <a16:creationId xmlns:a16="http://schemas.microsoft.com/office/drawing/2014/main" id="{4E671C0C-5219-4689-AFF7-6794AEA961BF}"/>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请输入标题</a:t>
            </a:r>
          </a:p>
        </p:txBody>
      </p:sp>
      <p:grpSp>
        <p:nvGrpSpPr>
          <p:cNvPr id="5" name="组合 4">
            <a:extLst>
              <a:ext uri="{FF2B5EF4-FFF2-40B4-BE49-F238E27FC236}">
                <a16:creationId xmlns:a16="http://schemas.microsoft.com/office/drawing/2014/main" id="{03E58F5A-10D6-4682-A263-81362E8B3B19}"/>
              </a:ext>
            </a:extLst>
          </p:cNvPr>
          <p:cNvGrpSpPr/>
          <p:nvPr/>
        </p:nvGrpSpPr>
        <p:grpSpPr>
          <a:xfrm>
            <a:off x="320172" y="274706"/>
            <a:ext cx="540000" cy="540000"/>
            <a:chOff x="328496" y="364706"/>
            <a:chExt cx="540000" cy="540000"/>
          </a:xfrm>
        </p:grpSpPr>
        <p:sp>
          <p:nvSpPr>
            <p:cNvPr id="6" name="矩形 5">
              <a:extLst>
                <a:ext uri="{FF2B5EF4-FFF2-40B4-BE49-F238E27FC236}">
                  <a16:creationId xmlns:a16="http://schemas.microsoft.com/office/drawing/2014/main" id="{02E87390-9AC7-46E2-800A-E4392749AF42}"/>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59DE531D-8085-4D8B-9791-0F3F1D93B63F}"/>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cxnSp>
        <p:nvCxnSpPr>
          <p:cNvPr id="11" name="直接连接符 10">
            <a:extLst>
              <a:ext uri="{FF2B5EF4-FFF2-40B4-BE49-F238E27FC236}">
                <a16:creationId xmlns:a16="http://schemas.microsoft.com/office/drawing/2014/main" id="{89E20109-B08A-41FD-859F-2C47BF9B8D80}"/>
              </a:ext>
            </a:extLst>
          </p:cNvPr>
          <p:cNvCxnSpPr/>
          <p:nvPr/>
        </p:nvCxnSpPr>
        <p:spPr>
          <a:xfrm>
            <a:off x="320172" y="3796496"/>
            <a:ext cx="11655736" cy="0"/>
          </a:xfrm>
          <a:prstGeom prst="line">
            <a:avLst/>
          </a:prstGeom>
          <a:ln w="76200">
            <a:solidFill>
              <a:srgbClr val="003399"/>
            </a:solidFill>
          </a:ln>
        </p:spPr>
        <p:style>
          <a:lnRef idx="1">
            <a:schemeClr val="accent1"/>
          </a:lnRef>
          <a:fillRef idx="0">
            <a:schemeClr val="accent1"/>
          </a:fillRef>
          <a:effectRef idx="0">
            <a:schemeClr val="accent1"/>
          </a:effectRef>
          <a:fontRef idx="minor">
            <a:schemeClr val="tx1"/>
          </a:fontRef>
        </p:style>
      </p:cxnSp>
      <p:sp>
        <p:nvSpPr>
          <p:cNvPr id="12" name="椭圆 11">
            <a:extLst>
              <a:ext uri="{FF2B5EF4-FFF2-40B4-BE49-F238E27FC236}">
                <a16:creationId xmlns:a16="http://schemas.microsoft.com/office/drawing/2014/main" id="{7529D92A-1711-48ED-BB8F-908277EFC90F}"/>
              </a:ext>
            </a:extLst>
          </p:cNvPr>
          <p:cNvSpPr/>
          <p:nvPr/>
        </p:nvSpPr>
        <p:spPr>
          <a:xfrm>
            <a:off x="1464017" y="3372471"/>
            <a:ext cx="848049" cy="848049"/>
          </a:xfrm>
          <a:prstGeom prst="ellipse">
            <a:avLst/>
          </a:prstGeom>
          <a:solidFill>
            <a:srgbClr val="003399"/>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对话气泡: 圆角矩形 25">
            <a:extLst>
              <a:ext uri="{FF2B5EF4-FFF2-40B4-BE49-F238E27FC236}">
                <a16:creationId xmlns:a16="http://schemas.microsoft.com/office/drawing/2014/main" id="{BD227481-2250-4E5A-852E-AFC560127D64}"/>
              </a:ext>
            </a:extLst>
          </p:cNvPr>
          <p:cNvSpPr/>
          <p:nvPr/>
        </p:nvSpPr>
        <p:spPr>
          <a:xfrm>
            <a:off x="1342663" y="864618"/>
            <a:ext cx="1817226" cy="2095018"/>
          </a:xfrm>
          <a:prstGeom prst="wedgeRoundRectCallout">
            <a:avLst>
              <a:gd name="adj1" fmla="val -19836"/>
              <a:gd name="adj2" fmla="val 67389"/>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你可以在这里加入一些文字作为时间轴的叙述或者项目的流程</a:t>
            </a:r>
          </a:p>
        </p:txBody>
      </p:sp>
      <p:sp>
        <p:nvSpPr>
          <p:cNvPr id="27" name="对话气泡: 圆角矩形 26">
            <a:extLst>
              <a:ext uri="{FF2B5EF4-FFF2-40B4-BE49-F238E27FC236}">
                <a16:creationId xmlns:a16="http://schemas.microsoft.com/office/drawing/2014/main" id="{472C78A8-C7F3-45C2-8F98-8C574F4CD3ED}"/>
              </a:ext>
            </a:extLst>
          </p:cNvPr>
          <p:cNvSpPr/>
          <p:nvPr/>
        </p:nvSpPr>
        <p:spPr>
          <a:xfrm>
            <a:off x="4676172" y="847848"/>
            <a:ext cx="1817226" cy="2095018"/>
          </a:xfrm>
          <a:prstGeom prst="wedgeRoundRectCallout">
            <a:avLst>
              <a:gd name="adj1" fmla="val -17648"/>
              <a:gd name="adj2" fmla="val 70235"/>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你可以在这里加入一些文字作为时间轴的叙述或者项目的流程</a:t>
            </a:r>
          </a:p>
        </p:txBody>
      </p:sp>
      <p:sp>
        <p:nvSpPr>
          <p:cNvPr id="28" name="对话气泡: 圆角矩形 27">
            <a:extLst>
              <a:ext uri="{FF2B5EF4-FFF2-40B4-BE49-F238E27FC236}">
                <a16:creationId xmlns:a16="http://schemas.microsoft.com/office/drawing/2014/main" id="{384D8627-4E4A-4015-AC35-3F9481409BAA}"/>
              </a:ext>
            </a:extLst>
          </p:cNvPr>
          <p:cNvSpPr/>
          <p:nvPr/>
        </p:nvSpPr>
        <p:spPr>
          <a:xfrm>
            <a:off x="8009681" y="814770"/>
            <a:ext cx="1817226" cy="2095018"/>
          </a:xfrm>
          <a:prstGeom prst="wedgeRoundRectCallout">
            <a:avLst>
              <a:gd name="adj1" fmla="val -17648"/>
              <a:gd name="adj2" fmla="val 70235"/>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你可以在这里加入一些文字作为时间轴的叙述或者项目的流程</a:t>
            </a:r>
          </a:p>
          <a:p>
            <a:pPr algn="ctr"/>
            <a:endParaRPr lang="zh-CN" altLang="en-US" sz="1400" dirty="0">
              <a:solidFill>
                <a:srgbClr val="003399"/>
              </a:solidFill>
            </a:endParaRPr>
          </a:p>
        </p:txBody>
      </p:sp>
      <p:sp>
        <p:nvSpPr>
          <p:cNvPr id="32" name="对话气泡: 圆角矩形 31">
            <a:extLst>
              <a:ext uri="{FF2B5EF4-FFF2-40B4-BE49-F238E27FC236}">
                <a16:creationId xmlns:a16="http://schemas.microsoft.com/office/drawing/2014/main" id="{56094A9A-8BE3-406C-9C82-D2D26DEE8F13}"/>
              </a:ext>
            </a:extLst>
          </p:cNvPr>
          <p:cNvSpPr/>
          <p:nvPr/>
        </p:nvSpPr>
        <p:spPr>
          <a:xfrm>
            <a:off x="3103047" y="4582315"/>
            <a:ext cx="1817226" cy="2095018"/>
          </a:xfrm>
          <a:prstGeom prst="wedgeRoundRectCallout">
            <a:avLst>
              <a:gd name="adj1" fmla="val -23380"/>
              <a:gd name="adj2" fmla="val -65124"/>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你可以在这里加入一些文字作为时间轴的叙述或者项目</a:t>
            </a:r>
            <a:r>
              <a:rPr lang="zh-CN" altLang="en-US" sz="1400" b="1">
                <a:solidFill>
                  <a:srgbClr val="003399"/>
                </a:solidFill>
                <a:latin typeface="黑体" panose="02010609060101010101" pitchFamily="49" charset="-122"/>
                <a:ea typeface="黑体" panose="02010609060101010101" pitchFamily="49" charset="-122"/>
              </a:rPr>
              <a:t>的流程</a:t>
            </a:r>
            <a:endParaRPr lang="zh-CN" altLang="en-US" sz="1400" b="1" dirty="0">
              <a:solidFill>
                <a:srgbClr val="003399"/>
              </a:solidFill>
              <a:latin typeface="黑体" panose="02010609060101010101" pitchFamily="49" charset="-122"/>
              <a:ea typeface="黑体" panose="02010609060101010101" pitchFamily="49" charset="-122"/>
            </a:endParaRPr>
          </a:p>
        </p:txBody>
      </p:sp>
      <p:sp>
        <p:nvSpPr>
          <p:cNvPr id="33" name="对话气泡: 圆角矩形 32">
            <a:extLst>
              <a:ext uri="{FF2B5EF4-FFF2-40B4-BE49-F238E27FC236}">
                <a16:creationId xmlns:a16="http://schemas.microsoft.com/office/drawing/2014/main" id="{83C3C77D-C9BB-4317-A978-317F09502C6B}"/>
              </a:ext>
            </a:extLst>
          </p:cNvPr>
          <p:cNvSpPr/>
          <p:nvPr/>
        </p:nvSpPr>
        <p:spPr>
          <a:xfrm>
            <a:off x="6464977" y="4593889"/>
            <a:ext cx="1817226" cy="2095018"/>
          </a:xfrm>
          <a:prstGeom prst="wedgeRoundRectCallout">
            <a:avLst>
              <a:gd name="adj1" fmla="val -22107"/>
              <a:gd name="adj2" fmla="val -66782"/>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你可以在这里加入一些文字作为时间轴的叙述或者项目的流程</a:t>
            </a:r>
          </a:p>
        </p:txBody>
      </p:sp>
      <p:sp>
        <p:nvSpPr>
          <p:cNvPr id="34" name="对话气泡: 圆角矩形 33">
            <a:extLst>
              <a:ext uri="{FF2B5EF4-FFF2-40B4-BE49-F238E27FC236}">
                <a16:creationId xmlns:a16="http://schemas.microsoft.com/office/drawing/2014/main" id="{3A2D7F6E-7CED-47BF-B412-C12960FA47EC}"/>
              </a:ext>
            </a:extLst>
          </p:cNvPr>
          <p:cNvSpPr/>
          <p:nvPr/>
        </p:nvSpPr>
        <p:spPr>
          <a:xfrm>
            <a:off x="9826907" y="4593889"/>
            <a:ext cx="1817226" cy="2095018"/>
          </a:xfrm>
          <a:prstGeom prst="wedgeRoundRectCallout">
            <a:avLst>
              <a:gd name="adj1" fmla="val -26565"/>
              <a:gd name="adj2" fmla="val -68439"/>
              <a:gd name="adj3" fmla="val 16667"/>
            </a:avLst>
          </a:prstGeom>
          <a:solidFill>
            <a:schemeClr val="bg1"/>
          </a:solidFill>
          <a:ln w="5715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400" b="1" dirty="0">
                <a:solidFill>
                  <a:srgbClr val="003399"/>
                </a:solidFill>
                <a:latin typeface="黑体" panose="02010609060101010101" pitchFamily="49" charset="-122"/>
                <a:ea typeface="黑体" panose="02010609060101010101" pitchFamily="49" charset="-122"/>
              </a:rPr>
              <a:t>你可以在这里加入一些文字作为时间轴的叙述或者项目的流程</a:t>
            </a:r>
          </a:p>
        </p:txBody>
      </p:sp>
      <p:sp>
        <p:nvSpPr>
          <p:cNvPr id="25" name="椭圆 24">
            <a:extLst>
              <a:ext uri="{FF2B5EF4-FFF2-40B4-BE49-F238E27FC236}">
                <a16:creationId xmlns:a16="http://schemas.microsoft.com/office/drawing/2014/main" id="{A621E8C1-1699-465D-943C-0B0B6AE29F41}"/>
              </a:ext>
            </a:extLst>
          </p:cNvPr>
          <p:cNvSpPr/>
          <p:nvPr/>
        </p:nvSpPr>
        <p:spPr>
          <a:xfrm>
            <a:off x="3163611" y="3372471"/>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椭圆 28">
            <a:extLst>
              <a:ext uri="{FF2B5EF4-FFF2-40B4-BE49-F238E27FC236}">
                <a16:creationId xmlns:a16="http://schemas.microsoft.com/office/drawing/2014/main" id="{3CC99F84-B291-4764-A0F7-0EFB616FF299}"/>
              </a:ext>
            </a:extLst>
          </p:cNvPr>
          <p:cNvSpPr/>
          <p:nvPr/>
        </p:nvSpPr>
        <p:spPr>
          <a:xfrm>
            <a:off x="4823057" y="3408869"/>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椭圆 29">
            <a:extLst>
              <a:ext uri="{FF2B5EF4-FFF2-40B4-BE49-F238E27FC236}">
                <a16:creationId xmlns:a16="http://schemas.microsoft.com/office/drawing/2014/main" id="{5C2CCAE7-8FC9-4455-91C3-3EDAFCC76C70}"/>
              </a:ext>
            </a:extLst>
          </p:cNvPr>
          <p:cNvSpPr/>
          <p:nvPr/>
        </p:nvSpPr>
        <p:spPr>
          <a:xfrm>
            <a:off x="6525541" y="3405258"/>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椭圆 30">
            <a:extLst>
              <a:ext uri="{FF2B5EF4-FFF2-40B4-BE49-F238E27FC236}">
                <a16:creationId xmlns:a16="http://schemas.microsoft.com/office/drawing/2014/main" id="{41E21A77-CA18-461E-8E16-06BE53F25EFC}"/>
              </a:ext>
            </a:extLst>
          </p:cNvPr>
          <p:cNvSpPr/>
          <p:nvPr/>
        </p:nvSpPr>
        <p:spPr>
          <a:xfrm>
            <a:off x="8181503" y="3375188"/>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椭圆 34">
            <a:extLst>
              <a:ext uri="{FF2B5EF4-FFF2-40B4-BE49-F238E27FC236}">
                <a16:creationId xmlns:a16="http://schemas.microsoft.com/office/drawing/2014/main" id="{10B14B40-F619-42B9-8305-22E0A7FCB81D}"/>
              </a:ext>
            </a:extLst>
          </p:cNvPr>
          <p:cNvSpPr/>
          <p:nvPr/>
        </p:nvSpPr>
        <p:spPr>
          <a:xfrm>
            <a:off x="9826907" y="3283155"/>
            <a:ext cx="848049" cy="848049"/>
          </a:xfrm>
          <a:prstGeom prst="ellipse">
            <a:avLst/>
          </a:prstGeom>
          <a:solidFill>
            <a:srgbClr val="003399"/>
          </a:solidFill>
          <a:ln>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形 2" descr="监视器">
            <a:extLst>
              <a:ext uri="{FF2B5EF4-FFF2-40B4-BE49-F238E27FC236}">
                <a16:creationId xmlns:a16="http://schemas.microsoft.com/office/drawing/2014/main" id="{E153C81B-C336-4066-8C64-A7B1ADB3C0B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589798" y="3499961"/>
            <a:ext cx="593070" cy="593070"/>
          </a:xfrm>
          <a:prstGeom prst="rect">
            <a:avLst/>
          </a:prstGeom>
        </p:spPr>
      </p:pic>
      <p:pic>
        <p:nvPicPr>
          <p:cNvPr id="10" name="图形 9" descr="无线路由器">
            <a:extLst>
              <a:ext uri="{FF2B5EF4-FFF2-40B4-BE49-F238E27FC236}">
                <a16:creationId xmlns:a16="http://schemas.microsoft.com/office/drawing/2014/main" id="{9024D033-8FE3-4BF9-A917-CCC0EF6328C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9904307" y="3356901"/>
            <a:ext cx="725970" cy="725970"/>
          </a:xfrm>
          <a:prstGeom prst="rect">
            <a:avLst/>
          </a:prstGeom>
        </p:spPr>
      </p:pic>
      <p:pic>
        <p:nvPicPr>
          <p:cNvPr id="14" name="图形 13" descr="处理器">
            <a:extLst>
              <a:ext uri="{FF2B5EF4-FFF2-40B4-BE49-F238E27FC236}">
                <a16:creationId xmlns:a16="http://schemas.microsoft.com/office/drawing/2014/main" id="{47BFFE68-A498-4D25-A907-0A6DC5EA6296}"/>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268540" y="3483684"/>
            <a:ext cx="673973" cy="673973"/>
          </a:xfrm>
          <a:prstGeom prst="rect">
            <a:avLst/>
          </a:prstGeom>
        </p:spPr>
      </p:pic>
      <p:pic>
        <p:nvPicPr>
          <p:cNvPr id="16" name="图形 15" descr="插头">
            <a:extLst>
              <a:ext uri="{FF2B5EF4-FFF2-40B4-BE49-F238E27FC236}">
                <a16:creationId xmlns:a16="http://schemas.microsoft.com/office/drawing/2014/main" id="{540BB05A-2FDF-42C5-A0AB-0BBAC0F2195E}"/>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6588132" y="3494744"/>
            <a:ext cx="753346" cy="753346"/>
          </a:xfrm>
          <a:prstGeom prst="rect">
            <a:avLst/>
          </a:prstGeom>
        </p:spPr>
      </p:pic>
      <p:pic>
        <p:nvPicPr>
          <p:cNvPr id="18" name="图形 17" descr="信号塔">
            <a:extLst>
              <a:ext uri="{FF2B5EF4-FFF2-40B4-BE49-F238E27FC236}">
                <a16:creationId xmlns:a16="http://schemas.microsoft.com/office/drawing/2014/main" id="{9D0513E8-04E7-46CB-B43E-AF93DBD3286E}"/>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4930433" y="3499961"/>
            <a:ext cx="647224" cy="647224"/>
          </a:xfrm>
          <a:prstGeom prst="rect">
            <a:avLst/>
          </a:prstGeom>
        </p:spPr>
      </p:pic>
      <p:pic>
        <p:nvPicPr>
          <p:cNvPr id="38" name="图形 37" descr="Web 摄像头">
            <a:extLst>
              <a:ext uri="{FF2B5EF4-FFF2-40B4-BE49-F238E27FC236}">
                <a16:creationId xmlns:a16="http://schemas.microsoft.com/office/drawing/2014/main" id="{6F224AA0-F138-4ABF-8BD3-636ECC080951}"/>
              </a:ext>
            </a:extLst>
          </p:cNvPr>
          <p:cNvPicPr>
            <a:picLocks noChangeAspect="1"/>
          </p:cNvPicPr>
          <p:nvPr/>
        </p:nvPicPr>
        <p:blipFill>
          <a:blip r:embed="rId14">
            <a:extLst>
              <a:ext uri="{28A0092B-C50C-407E-A947-70E740481C1C}">
                <a14:useLocalDpi xmlns:a14="http://schemas.microsoft.com/office/drawing/2010/main" val="0"/>
              </a:ext>
              <a:ext uri="{96DAC541-7B7A-43D3-8B79-37D633B846F1}">
                <asvg:svgBlip xmlns:asvg="http://schemas.microsoft.com/office/drawing/2016/SVG/main" r:embed="rId15"/>
              </a:ext>
            </a:extLst>
          </a:blip>
          <a:stretch>
            <a:fillRect/>
          </a:stretch>
        </p:blipFill>
        <p:spPr>
          <a:xfrm>
            <a:off x="3166501" y="3372471"/>
            <a:ext cx="848050" cy="848050"/>
          </a:xfrm>
          <a:prstGeom prst="rect">
            <a:avLst/>
          </a:prstGeom>
        </p:spPr>
      </p:pic>
      <p:sp>
        <p:nvSpPr>
          <p:cNvPr id="8" name="灯片编号占位符 7">
            <a:extLst>
              <a:ext uri="{FF2B5EF4-FFF2-40B4-BE49-F238E27FC236}">
                <a16:creationId xmlns:a16="http://schemas.microsoft.com/office/drawing/2014/main" id="{3B621AD3-1184-F599-8D2C-3FDB5B2D7935}"/>
              </a:ext>
            </a:extLst>
          </p:cNvPr>
          <p:cNvSpPr>
            <a:spLocks noGrp="1"/>
          </p:cNvSpPr>
          <p:nvPr>
            <p:ph type="sldNum" sz="quarter" idx="12"/>
          </p:nvPr>
        </p:nvSpPr>
        <p:spPr/>
        <p:txBody>
          <a:bodyPr/>
          <a:lstStyle/>
          <a:p>
            <a:fld id="{36CD7EB2-8BC9-43B5-9B4D-70093A545BDE}" type="slidenum">
              <a:rPr lang="zh-CN" altLang="en-US" smtClean="0"/>
              <a:t>51</a:t>
            </a:fld>
            <a:endParaRPr lang="zh-CN" altLang="en-US"/>
          </a:p>
        </p:txBody>
      </p:sp>
    </p:spTree>
    <p:extLst>
      <p:ext uri="{BB962C8B-B14F-4D97-AF65-F5344CB8AC3E}">
        <p14:creationId xmlns:p14="http://schemas.microsoft.com/office/powerpoint/2010/main" val="355639415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45EF9803-7D4E-4B8E-9D03-C5B35456ED6F}"/>
              </a:ext>
            </a:extLst>
          </p:cNvPr>
          <p:cNvPicPr>
            <a:picLocks noChangeAspect="1"/>
          </p:cNvPicPr>
          <p:nvPr/>
        </p:nvPicPr>
        <p:blipFill rotWithShape="1">
          <a:blip r:embed="rId2">
            <a:extLst>
              <a:ext uri="{28A0092B-C50C-407E-A947-70E740481C1C}">
                <a14:useLocalDpi xmlns:a14="http://schemas.microsoft.com/office/drawing/2010/main" val="0"/>
              </a:ext>
            </a:extLst>
          </a:blip>
          <a:srcRect b="15709"/>
          <a:stretch/>
        </p:blipFill>
        <p:spPr>
          <a:xfrm>
            <a:off x="-1" y="-8319"/>
            <a:ext cx="12191999" cy="6858001"/>
          </a:xfrm>
          <a:prstGeom prst="rect">
            <a:avLst/>
          </a:prstGeom>
        </p:spPr>
      </p:pic>
      <p:sp>
        <p:nvSpPr>
          <p:cNvPr id="34" name="矩形 33">
            <a:extLst>
              <a:ext uri="{FF2B5EF4-FFF2-40B4-BE49-F238E27FC236}">
                <a16:creationId xmlns:a16="http://schemas.microsoft.com/office/drawing/2014/main" id="{E6ADC7C1-F239-4CD8-A5D7-A56043225F91}"/>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graphicFrame>
        <p:nvGraphicFramePr>
          <p:cNvPr id="12" name="图表 11">
            <a:extLst>
              <a:ext uri="{FF2B5EF4-FFF2-40B4-BE49-F238E27FC236}">
                <a16:creationId xmlns:a16="http://schemas.microsoft.com/office/drawing/2014/main" id="{FBD3A1C5-6327-4E43-AAAA-F63079B72779}"/>
              </a:ext>
            </a:extLst>
          </p:cNvPr>
          <p:cNvGraphicFramePr/>
          <p:nvPr>
            <p:extLst>
              <p:ext uri="{D42A27DB-BD31-4B8C-83A1-F6EECF244321}">
                <p14:modId xmlns:p14="http://schemas.microsoft.com/office/powerpoint/2010/main" val="3561259055"/>
              </p:ext>
            </p:extLst>
          </p:nvPr>
        </p:nvGraphicFramePr>
        <p:xfrm>
          <a:off x="2270625" y="729759"/>
          <a:ext cx="7754423" cy="5169616"/>
        </p:xfrm>
        <a:graphic>
          <a:graphicData uri="http://schemas.openxmlformats.org/drawingml/2006/chart">
            <c:chart xmlns:c="http://schemas.openxmlformats.org/drawingml/2006/chart" xmlns:r="http://schemas.openxmlformats.org/officeDocument/2006/relationships" r:id="rId4"/>
          </a:graphicData>
        </a:graphic>
      </p:graphicFrame>
      <p:sp>
        <p:nvSpPr>
          <p:cNvPr id="13" name="椭圆 12">
            <a:extLst>
              <a:ext uri="{FF2B5EF4-FFF2-40B4-BE49-F238E27FC236}">
                <a16:creationId xmlns:a16="http://schemas.microsoft.com/office/drawing/2014/main" id="{A0825ABE-22E5-49E5-957F-49334AEB1348}"/>
              </a:ext>
            </a:extLst>
          </p:cNvPr>
          <p:cNvSpPr/>
          <p:nvPr/>
        </p:nvSpPr>
        <p:spPr>
          <a:xfrm>
            <a:off x="4747549" y="1930077"/>
            <a:ext cx="2696901" cy="2696901"/>
          </a:xfrm>
          <a:prstGeom prst="ellipse">
            <a:avLst/>
          </a:prstGeom>
          <a:solidFill>
            <a:srgbClr val="003399"/>
          </a:solidFill>
          <a:ln w="1270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tx1"/>
              </a:solidFill>
              <a:latin typeface="黑体" panose="02010609060101010101" pitchFamily="49" charset="-122"/>
              <a:ea typeface="黑体" panose="02010609060101010101" pitchFamily="49" charset="-122"/>
            </a:endParaRPr>
          </a:p>
          <a:p>
            <a:pPr algn="ctr"/>
            <a:endParaRPr lang="en-US" altLang="zh-CN" sz="1600" dirty="0">
              <a:solidFill>
                <a:schemeClr val="bg1"/>
              </a:solidFill>
              <a:latin typeface="黑体" panose="02010609060101010101" pitchFamily="49" charset="-122"/>
              <a:ea typeface="黑体" panose="02010609060101010101" pitchFamily="49" charset="-122"/>
            </a:endParaRPr>
          </a:p>
          <a:p>
            <a:pPr algn="ctr"/>
            <a:r>
              <a:rPr lang="zh-CN" altLang="en-US" sz="1600" dirty="0">
                <a:solidFill>
                  <a:schemeClr val="bg1"/>
                </a:solidFill>
                <a:latin typeface="黑体" panose="02010609060101010101" pitchFamily="49" charset="-122"/>
                <a:ea typeface="黑体" panose="02010609060101010101" pitchFamily="49" charset="-122"/>
              </a:rPr>
              <a:t>你可以在这里填写饼形图的标题或者一些说明</a:t>
            </a:r>
          </a:p>
        </p:txBody>
      </p:sp>
      <p:sp>
        <p:nvSpPr>
          <p:cNvPr id="15" name="箭头: 五边形 14">
            <a:extLst>
              <a:ext uri="{FF2B5EF4-FFF2-40B4-BE49-F238E27FC236}">
                <a16:creationId xmlns:a16="http://schemas.microsoft.com/office/drawing/2014/main" id="{14FF94D6-3343-4D08-AF56-5FBB5BDD6617}"/>
              </a:ext>
            </a:extLst>
          </p:cNvPr>
          <p:cNvSpPr/>
          <p:nvPr/>
        </p:nvSpPr>
        <p:spPr>
          <a:xfrm>
            <a:off x="320172" y="3938284"/>
            <a:ext cx="3711464" cy="2052470"/>
          </a:xfrm>
          <a:prstGeom prst="homePlate">
            <a:avLst/>
          </a:prstGeom>
          <a:noFill/>
          <a:ln w="38100">
            <a:solidFill>
              <a:srgbClr val="E696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a:ln>
                  <a:noFill/>
                </a:ln>
                <a:solidFill>
                  <a:prstClr val="black"/>
                </a:solidFill>
                <a:effectLst/>
                <a:uLnTx/>
                <a:uFillTx/>
                <a:latin typeface="黑体" panose="02010609060101010101" pitchFamily="49" charset="-122"/>
                <a:ea typeface="黑体" panose="02010609060101010101" pitchFamily="49" charset="-122"/>
                <a:cs typeface="+mn-cs"/>
              </a:rPr>
              <a:t>更多大段的文字可以在这里填写</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6" name="箭头: 五边形 15">
            <a:extLst>
              <a:ext uri="{FF2B5EF4-FFF2-40B4-BE49-F238E27FC236}">
                <a16:creationId xmlns:a16="http://schemas.microsoft.com/office/drawing/2014/main" id="{4670CFEF-13E1-48A7-9EFF-0C873A03D2FF}"/>
              </a:ext>
            </a:extLst>
          </p:cNvPr>
          <p:cNvSpPr/>
          <p:nvPr/>
        </p:nvSpPr>
        <p:spPr>
          <a:xfrm flipH="1">
            <a:off x="8574267" y="1304441"/>
            <a:ext cx="3171464" cy="2416213"/>
          </a:xfrm>
          <a:prstGeom prst="homePlate">
            <a:avLst>
              <a:gd name="adj" fmla="val 37058"/>
            </a:avLst>
          </a:prstGeom>
          <a:noFill/>
          <a:ln w="38100">
            <a:solidFill>
              <a:schemeClr val="bg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1600" dirty="0">
                <a:solidFill>
                  <a:schemeClr val="tx1"/>
                </a:solidFill>
                <a:latin typeface="黑体" panose="02010609060101010101" pitchFamily="49" charset="-122"/>
                <a:ea typeface="黑体" panose="02010609060101010101" pitchFamily="49" charset="-122"/>
              </a:rPr>
              <a:t>更多大段的文字可以在这里填写</a:t>
            </a:r>
            <a:endParaRPr lang="en-US" altLang="zh-CN" sz="1600" dirty="0">
              <a:solidFill>
                <a:schemeClr val="tx1"/>
              </a:solidFill>
              <a:latin typeface="黑体" panose="02010609060101010101" pitchFamily="49" charset="-122"/>
              <a:ea typeface="黑体" panose="02010609060101010101" pitchFamily="49" charset="-122"/>
            </a:endParaRPr>
          </a:p>
        </p:txBody>
      </p:sp>
      <p:sp>
        <p:nvSpPr>
          <p:cNvPr id="17" name="箭头: 五边形 16">
            <a:extLst>
              <a:ext uri="{FF2B5EF4-FFF2-40B4-BE49-F238E27FC236}">
                <a16:creationId xmlns:a16="http://schemas.microsoft.com/office/drawing/2014/main" id="{7E675B8E-2B0D-4371-B9AF-89D504A0F0C2}"/>
              </a:ext>
            </a:extLst>
          </p:cNvPr>
          <p:cNvSpPr/>
          <p:nvPr/>
        </p:nvSpPr>
        <p:spPr>
          <a:xfrm>
            <a:off x="320172" y="990260"/>
            <a:ext cx="3603646" cy="2052470"/>
          </a:xfrm>
          <a:prstGeom prst="homePlate">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更多大段的文字可以在这里填写</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18" name="箭头: 五边形 17">
            <a:extLst>
              <a:ext uri="{FF2B5EF4-FFF2-40B4-BE49-F238E27FC236}">
                <a16:creationId xmlns:a16="http://schemas.microsoft.com/office/drawing/2014/main" id="{2C62FFF8-2C1F-4F03-839A-D1A9B01137BD}"/>
              </a:ext>
            </a:extLst>
          </p:cNvPr>
          <p:cNvSpPr/>
          <p:nvPr/>
        </p:nvSpPr>
        <p:spPr>
          <a:xfrm flipH="1">
            <a:off x="8038004" y="4054226"/>
            <a:ext cx="3707727" cy="2416213"/>
          </a:xfrm>
          <a:prstGeom prst="homePlate">
            <a:avLst>
              <a:gd name="adj" fmla="val 37058"/>
            </a:avLst>
          </a:prstGeom>
          <a:noFill/>
          <a:ln w="38100">
            <a:solidFill>
              <a:srgbClr val="0033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rPr>
              <a:t>更多大段的文字可以在这里填写</a:t>
            </a:r>
            <a:endParaRPr kumimoji="0" lang="en-US" altLang="zh-CN" sz="1600" b="0" i="0" u="none" strike="noStrike" kern="1200" cap="none" spc="0" normalizeH="0" baseline="0" noProof="0" dirty="0">
              <a:ln>
                <a:noFill/>
              </a:ln>
              <a:solidFill>
                <a:prstClr val="black"/>
              </a:solidFill>
              <a:effectLst/>
              <a:uLnTx/>
              <a:uFillTx/>
              <a:latin typeface="黑体" panose="02010609060101010101" pitchFamily="49" charset="-122"/>
              <a:ea typeface="黑体" panose="02010609060101010101" pitchFamily="49" charset="-122"/>
              <a:cs typeface="+mn-cs"/>
            </a:endParaRPr>
          </a:p>
        </p:txBody>
      </p:sp>
      <p:sp>
        <p:nvSpPr>
          <p:cNvPr id="20" name="文本框 19">
            <a:extLst>
              <a:ext uri="{FF2B5EF4-FFF2-40B4-BE49-F238E27FC236}">
                <a16:creationId xmlns:a16="http://schemas.microsoft.com/office/drawing/2014/main" id="{88AA15F5-E1E3-4432-ACF4-6707CC1E2EF8}"/>
              </a:ext>
            </a:extLst>
          </p:cNvPr>
          <p:cNvSpPr txBox="1"/>
          <p:nvPr/>
        </p:nvSpPr>
        <p:spPr>
          <a:xfrm>
            <a:off x="10159999" y="1306991"/>
            <a:ext cx="967131" cy="523220"/>
          </a:xfrm>
          <a:prstGeom prst="rect">
            <a:avLst/>
          </a:prstGeom>
          <a:noFill/>
        </p:spPr>
        <p:txBody>
          <a:bodyPr wrap="square" rtlCol="0">
            <a:spAutoFit/>
          </a:bodyPr>
          <a:lstStyle/>
          <a:p>
            <a:pPr algn="ctr"/>
            <a:r>
              <a:rPr lang="zh-CN" altLang="en-US" sz="2800" b="1" dirty="0">
                <a:solidFill>
                  <a:schemeClr val="bg2">
                    <a:lumMod val="75000"/>
                  </a:schemeClr>
                </a:solidFill>
                <a:latin typeface="黑体" panose="02010609060101010101" pitchFamily="49" charset="-122"/>
                <a:ea typeface="黑体" panose="02010609060101010101" pitchFamily="49" charset="-122"/>
              </a:rPr>
              <a:t>标题</a:t>
            </a:r>
          </a:p>
        </p:txBody>
      </p:sp>
      <p:sp>
        <p:nvSpPr>
          <p:cNvPr id="21" name="文本框 20">
            <a:extLst>
              <a:ext uri="{FF2B5EF4-FFF2-40B4-BE49-F238E27FC236}">
                <a16:creationId xmlns:a16="http://schemas.microsoft.com/office/drawing/2014/main" id="{36BADCD2-1FBA-43F1-9CFA-C38833285BF0}"/>
              </a:ext>
            </a:extLst>
          </p:cNvPr>
          <p:cNvSpPr txBox="1"/>
          <p:nvPr/>
        </p:nvSpPr>
        <p:spPr>
          <a:xfrm>
            <a:off x="1081833" y="993919"/>
            <a:ext cx="967131" cy="523220"/>
          </a:xfrm>
          <a:prstGeom prst="rect">
            <a:avLst/>
          </a:prstGeom>
          <a:noFill/>
        </p:spPr>
        <p:txBody>
          <a:bodyPr wrap="square" rtlCol="0">
            <a:spAutoFit/>
          </a:bodyPr>
          <a:lstStyle/>
          <a:p>
            <a:pPr algn="ctr"/>
            <a:r>
              <a:rPr lang="zh-CN" altLang="en-US" sz="2800" b="1" dirty="0">
                <a:solidFill>
                  <a:srgbClr val="C00000"/>
                </a:solidFill>
                <a:latin typeface="黑体" panose="02010609060101010101" pitchFamily="49" charset="-122"/>
                <a:ea typeface="黑体" panose="02010609060101010101" pitchFamily="49" charset="-122"/>
              </a:rPr>
              <a:t>标题</a:t>
            </a:r>
          </a:p>
        </p:txBody>
      </p:sp>
      <p:sp>
        <p:nvSpPr>
          <p:cNvPr id="22" name="文本框 21">
            <a:extLst>
              <a:ext uri="{FF2B5EF4-FFF2-40B4-BE49-F238E27FC236}">
                <a16:creationId xmlns:a16="http://schemas.microsoft.com/office/drawing/2014/main" id="{CAD6B0A2-8A51-4B48-9656-3BF0C771E02E}"/>
              </a:ext>
            </a:extLst>
          </p:cNvPr>
          <p:cNvSpPr txBox="1"/>
          <p:nvPr/>
        </p:nvSpPr>
        <p:spPr>
          <a:xfrm>
            <a:off x="1159552" y="3940834"/>
            <a:ext cx="967131" cy="523220"/>
          </a:xfrm>
          <a:prstGeom prst="rect">
            <a:avLst/>
          </a:prstGeom>
          <a:noFill/>
        </p:spPr>
        <p:txBody>
          <a:bodyPr wrap="square" rtlCol="0">
            <a:spAutoFit/>
          </a:bodyPr>
          <a:lstStyle/>
          <a:p>
            <a:pPr algn="ctr"/>
            <a:r>
              <a:rPr lang="zh-CN" altLang="en-US" sz="2800" b="1" dirty="0">
                <a:solidFill>
                  <a:srgbClr val="E69600"/>
                </a:solidFill>
                <a:latin typeface="黑体" panose="02010609060101010101" pitchFamily="49" charset="-122"/>
                <a:ea typeface="黑体" panose="02010609060101010101" pitchFamily="49" charset="-122"/>
              </a:rPr>
              <a:t>标题</a:t>
            </a:r>
          </a:p>
        </p:txBody>
      </p:sp>
      <p:sp>
        <p:nvSpPr>
          <p:cNvPr id="23" name="文本框 22">
            <a:extLst>
              <a:ext uri="{FF2B5EF4-FFF2-40B4-BE49-F238E27FC236}">
                <a16:creationId xmlns:a16="http://schemas.microsoft.com/office/drawing/2014/main" id="{2BBF59D8-06CA-48AB-AF3A-D9B9CED5D975}"/>
              </a:ext>
            </a:extLst>
          </p:cNvPr>
          <p:cNvSpPr txBox="1"/>
          <p:nvPr/>
        </p:nvSpPr>
        <p:spPr>
          <a:xfrm>
            <a:off x="9786423" y="4046369"/>
            <a:ext cx="967131" cy="523220"/>
          </a:xfrm>
          <a:prstGeom prst="rect">
            <a:avLst/>
          </a:prstGeom>
          <a:noFill/>
        </p:spPr>
        <p:txBody>
          <a:bodyPr wrap="square" rtlCol="0">
            <a:spAutoFit/>
          </a:bodyPr>
          <a:lstStyle/>
          <a:p>
            <a:pPr algn="ctr"/>
            <a:r>
              <a:rPr lang="zh-CN" altLang="en-US" sz="2800" b="1" dirty="0">
                <a:solidFill>
                  <a:srgbClr val="003399"/>
                </a:solidFill>
                <a:latin typeface="黑体" panose="02010609060101010101" pitchFamily="49" charset="-122"/>
                <a:ea typeface="黑体" panose="02010609060101010101" pitchFamily="49" charset="-122"/>
              </a:rPr>
              <a:t>标题</a:t>
            </a:r>
          </a:p>
        </p:txBody>
      </p:sp>
      <p:sp>
        <p:nvSpPr>
          <p:cNvPr id="19" name="文本框 18">
            <a:extLst>
              <a:ext uri="{FF2B5EF4-FFF2-40B4-BE49-F238E27FC236}">
                <a16:creationId xmlns:a16="http://schemas.microsoft.com/office/drawing/2014/main" id="{B5D0F01B-D260-4E5A-BE92-BF6C7FAC3CD0}"/>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请输入标题</a:t>
            </a:r>
          </a:p>
        </p:txBody>
      </p:sp>
      <p:grpSp>
        <p:nvGrpSpPr>
          <p:cNvPr id="24" name="组合 23">
            <a:extLst>
              <a:ext uri="{FF2B5EF4-FFF2-40B4-BE49-F238E27FC236}">
                <a16:creationId xmlns:a16="http://schemas.microsoft.com/office/drawing/2014/main" id="{4BD5F7D1-6DD6-45E7-BA0F-661D74AD0279}"/>
              </a:ext>
            </a:extLst>
          </p:cNvPr>
          <p:cNvGrpSpPr/>
          <p:nvPr/>
        </p:nvGrpSpPr>
        <p:grpSpPr>
          <a:xfrm>
            <a:off x="320172" y="274706"/>
            <a:ext cx="540000" cy="540000"/>
            <a:chOff x="328496" y="364706"/>
            <a:chExt cx="540000" cy="540000"/>
          </a:xfrm>
        </p:grpSpPr>
        <p:sp>
          <p:nvSpPr>
            <p:cNvPr id="25" name="矩形 24">
              <a:extLst>
                <a:ext uri="{FF2B5EF4-FFF2-40B4-BE49-F238E27FC236}">
                  <a16:creationId xmlns:a16="http://schemas.microsoft.com/office/drawing/2014/main" id="{7D7A0EEC-7F99-4BD7-A1E7-6EE5349194CF}"/>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a:extLst>
                <a:ext uri="{FF2B5EF4-FFF2-40B4-BE49-F238E27FC236}">
                  <a16:creationId xmlns:a16="http://schemas.microsoft.com/office/drawing/2014/main" id="{6CEB569C-4521-430B-B637-F6407112BAC1}"/>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0" name="图形 9" descr="带齿轮的头部">
            <a:extLst>
              <a:ext uri="{FF2B5EF4-FFF2-40B4-BE49-F238E27FC236}">
                <a16:creationId xmlns:a16="http://schemas.microsoft.com/office/drawing/2014/main" id="{7572E517-2D0B-4C60-91BE-8773849997A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362950" y="2016495"/>
            <a:ext cx="1569772" cy="1569772"/>
          </a:xfrm>
          <a:prstGeom prst="rect">
            <a:avLst/>
          </a:prstGeom>
        </p:spPr>
      </p:pic>
      <p:sp>
        <p:nvSpPr>
          <p:cNvPr id="3" name="灯片编号占位符 2">
            <a:extLst>
              <a:ext uri="{FF2B5EF4-FFF2-40B4-BE49-F238E27FC236}">
                <a16:creationId xmlns:a16="http://schemas.microsoft.com/office/drawing/2014/main" id="{B8B49FFC-47BB-59B9-83E8-D787724FA950}"/>
              </a:ext>
            </a:extLst>
          </p:cNvPr>
          <p:cNvSpPr>
            <a:spLocks noGrp="1"/>
          </p:cNvSpPr>
          <p:nvPr>
            <p:ph type="sldNum" sz="quarter" idx="12"/>
          </p:nvPr>
        </p:nvSpPr>
        <p:spPr/>
        <p:txBody>
          <a:bodyPr/>
          <a:lstStyle/>
          <a:p>
            <a:fld id="{36CD7EB2-8BC9-43B5-9B4D-70093A545BDE}" type="slidenum">
              <a:rPr lang="zh-CN" altLang="en-US" smtClean="0"/>
              <a:t>52</a:t>
            </a:fld>
            <a:endParaRPr lang="zh-CN" altLang="en-US"/>
          </a:p>
        </p:txBody>
      </p:sp>
    </p:spTree>
    <p:extLst>
      <p:ext uri="{BB962C8B-B14F-4D97-AF65-F5344CB8AC3E}">
        <p14:creationId xmlns:p14="http://schemas.microsoft.com/office/powerpoint/2010/main" val="10137503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图形 28" descr="毕业帽">
            <a:extLst>
              <a:ext uri="{FF2B5EF4-FFF2-40B4-BE49-F238E27FC236}">
                <a16:creationId xmlns:a16="http://schemas.microsoft.com/office/drawing/2014/main" id="{6BB23984-DC58-42CE-A711-4DB870741EB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750" y="2475374"/>
            <a:ext cx="5234508" cy="5234508"/>
          </a:xfrm>
          <a:prstGeom prst="rect">
            <a:avLst/>
          </a:prstGeom>
        </p:spPr>
      </p:pic>
      <p:grpSp>
        <p:nvGrpSpPr>
          <p:cNvPr id="16" name="组合 15">
            <a:extLst>
              <a:ext uri="{FF2B5EF4-FFF2-40B4-BE49-F238E27FC236}">
                <a16:creationId xmlns:a16="http://schemas.microsoft.com/office/drawing/2014/main" id="{1F9DC450-847F-40C0-8915-E0410C1E0848}"/>
              </a:ext>
            </a:extLst>
          </p:cNvPr>
          <p:cNvGrpSpPr/>
          <p:nvPr/>
        </p:nvGrpSpPr>
        <p:grpSpPr>
          <a:xfrm>
            <a:off x="1329260" y="1248355"/>
            <a:ext cx="7321805" cy="1697602"/>
            <a:chOff x="2424136" y="1811320"/>
            <a:chExt cx="3317413" cy="769161"/>
          </a:xfrm>
        </p:grpSpPr>
        <p:grpSp>
          <p:nvGrpSpPr>
            <p:cNvPr id="17" name="组合 16">
              <a:extLst>
                <a:ext uri="{FF2B5EF4-FFF2-40B4-BE49-F238E27FC236}">
                  <a16:creationId xmlns:a16="http://schemas.microsoft.com/office/drawing/2014/main" id="{B725DAC2-E7B8-41E0-9653-18C694CDFC0A}"/>
                </a:ext>
              </a:extLst>
            </p:cNvPr>
            <p:cNvGrpSpPr/>
            <p:nvPr/>
          </p:nvGrpSpPr>
          <p:grpSpPr>
            <a:xfrm>
              <a:off x="2424136" y="1811320"/>
              <a:ext cx="2973472" cy="769161"/>
              <a:chOff x="2629986" y="1459214"/>
              <a:chExt cx="3770606" cy="975360"/>
            </a:xfrm>
          </p:grpSpPr>
          <p:grpSp>
            <p:nvGrpSpPr>
              <p:cNvPr id="19" name="组合 18">
                <a:extLst>
                  <a:ext uri="{FF2B5EF4-FFF2-40B4-BE49-F238E27FC236}">
                    <a16:creationId xmlns:a16="http://schemas.microsoft.com/office/drawing/2014/main" id="{519059A2-B0BE-42CD-979D-344ECDC04E82}"/>
                  </a:ext>
                </a:extLst>
              </p:cNvPr>
              <p:cNvGrpSpPr/>
              <p:nvPr/>
            </p:nvGrpSpPr>
            <p:grpSpPr>
              <a:xfrm>
                <a:off x="2629986" y="1459214"/>
                <a:ext cx="3770606" cy="975360"/>
                <a:chOff x="1166287" y="1249680"/>
                <a:chExt cx="3770606" cy="975360"/>
              </a:xfrm>
              <a:solidFill>
                <a:srgbClr val="003399"/>
              </a:solidFill>
            </p:grpSpPr>
            <p:sp>
              <p:nvSpPr>
                <p:cNvPr id="22" name="矩形 21">
                  <a:extLst>
                    <a:ext uri="{FF2B5EF4-FFF2-40B4-BE49-F238E27FC236}">
                      <a16:creationId xmlns:a16="http://schemas.microsoft.com/office/drawing/2014/main" id="{7DD4970B-2676-42A1-A455-F42BE6873DD3}"/>
                    </a:ext>
                  </a:extLst>
                </p:cNvPr>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椭圆 20">
                  <a:extLst>
                    <a:ext uri="{FF2B5EF4-FFF2-40B4-BE49-F238E27FC236}">
                      <a16:creationId xmlns:a16="http://schemas.microsoft.com/office/drawing/2014/main" id="{87511673-3B67-49AE-AD18-A5AB9393FB95}"/>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0" name="椭圆 19">
                <a:extLst>
                  <a:ext uri="{FF2B5EF4-FFF2-40B4-BE49-F238E27FC236}">
                    <a16:creationId xmlns:a16="http://schemas.microsoft.com/office/drawing/2014/main" id="{6D3E5C34-0220-4B71-894E-215797A5BD48}"/>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1</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18" name="文本框 17">
              <a:extLst>
                <a:ext uri="{FF2B5EF4-FFF2-40B4-BE49-F238E27FC236}">
                  <a16:creationId xmlns:a16="http://schemas.microsoft.com/office/drawing/2014/main" id="{9195D31E-4A46-4C96-A01D-F72ABAEC8A24}"/>
                </a:ext>
              </a:extLst>
            </p:cNvPr>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请输入标题</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 name="文本框 13">
            <a:extLst>
              <a:ext uri="{FF2B5EF4-FFF2-40B4-BE49-F238E27FC236}">
                <a16:creationId xmlns:a16="http://schemas.microsoft.com/office/drawing/2014/main" id="{B64A80F1-470D-466F-82AF-F568391949BA}"/>
              </a:ext>
            </a:extLst>
          </p:cNvPr>
          <p:cNvSpPr txBox="1"/>
          <p:nvPr/>
        </p:nvSpPr>
        <p:spPr>
          <a:xfrm>
            <a:off x="983079" y="4169298"/>
            <a:ext cx="4087569" cy="923330"/>
          </a:xfrm>
          <a:prstGeom prst="rect">
            <a:avLst/>
          </a:prstGeom>
          <a:noFill/>
        </p:spPr>
        <p:txBody>
          <a:bodyPr wrap="squar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你可以在这里输入一些关于这个题目的小说明。请调整角标的位置，使其与你在这个区域内输入的文字相协调。</a:t>
            </a:r>
          </a:p>
        </p:txBody>
      </p:sp>
      <p:grpSp>
        <p:nvGrpSpPr>
          <p:cNvPr id="26" name="组合 25">
            <a:extLst>
              <a:ext uri="{FF2B5EF4-FFF2-40B4-BE49-F238E27FC236}">
                <a16:creationId xmlns:a16="http://schemas.microsoft.com/office/drawing/2014/main" id="{E33C24CC-B9B0-48FC-AC24-8641B4F476A5}"/>
              </a:ext>
            </a:extLst>
          </p:cNvPr>
          <p:cNvGrpSpPr/>
          <p:nvPr/>
        </p:nvGrpSpPr>
        <p:grpSpPr>
          <a:xfrm>
            <a:off x="482533" y="3677002"/>
            <a:ext cx="565081" cy="782356"/>
            <a:chOff x="1503096" y="3024687"/>
            <a:chExt cx="565081" cy="782356"/>
          </a:xfrm>
          <a:solidFill>
            <a:schemeClr val="bg2">
              <a:lumMod val="75000"/>
            </a:schemeClr>
          </a:solidFill>
        </p:grpSpPr>
        <p:sp>
          <p:nvSpPr>
            <p:cNvPr id="25" name="等腰三角形 24">
              <a:extLst>
                <a:ext uri="{FF2B5EF4-FFF2-40B4-BE49-F238E27FC236}">
                  <a16:creationId xmlns:a16="http://schemas.microsoft.com/office/drawing/2014/main" id="{78B5B15C-B39F-463C-A6B3-AABAD269466D}"/>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等腰三角形 27">
              <a:extLst>
                <a:ext uri="{FF2B5EF4-FFF2-40B4-BE49-F238E27FC236}">
                  <a16:creationId xmlns:a16="http://schemas.microsoft.com/office/drawing/2014/main" id="{D867E85A-3AAA-41C4-AE39-006E0CA4D865}"/>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0" name="组合 29">
            <a:extLst>
              <a:ext uri="{FF2B5EF4-FFF2-40B4-BE49-F238E27FC236}">
                <a16:creationId xmlns:a16="http://schemas.microsoft.com/office/drawing/2014/main" id="{C6E8598A-B015-4AFA-B052-B1A647F43517}"/>
              </a:ext>
            </a:extLst>
          </p:cNvPr>
          <p:cNvGrpSpPr/>
          <p:nvPr/>
        </p:nvGrpSpPr>
        <p:grpSpPr>
          <a:xfrm flipV="1">
            <a:off x="4865803" y="4802426"/>
            <a:ext cx="543059" cy="751867"/>
            <a:chOff x="1503096" y="3024687"/>
            <a:chExt cx="565081" cy="782356"/>
          </a:xfrm>
          <a:solidFill>
            <a:schemeClr val="bg2">
              <a:lumMod val="75000"/>
            </a:schemeClr>
          </a:solidFill>
        </p:grpSpPr>
        <p:sp>
          <p:nvSpPr>
            <p:cNvPr id="31" name="等腰三角形 30">
              <a:extLst>
                <a:ext uri="{FF2B5EF4-FFF2-40B4-BE49-F238E27FC236}">
                  <a16:creationId xmlns:a16="http://schemas.microsoft.com/office/drawing/2014/main" id="{CEC933FE-B4E5-463A-BE45-474384415585}"/>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等腰三角形 31">
              <a:extLst>
                <a:ext uri="{FF2B5EF4-FFF2-40B4-BE49-F238E27FC236}">
                  <a16:creationId xmlns:a16="http://schemas.microsoft.com/office/drawing/2014/main" id="{507D4193-5F25-4B04-8B6E-8FDA857505DB}"/>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5" name="组合 34">
            <a:extLst>
              <a:ext uri="{FF2B5EF4-FFF2-40B4-BE49-F238E27FC236}">
                <a16:creationId xmlns:a16="http://schemas.microsoft.com/office/drawing/2014/main" id="{397B4839-B763-41B5-A8E9-4835D310B9D6}"/>
              </a:ext>
            </a:extLst>
          </p:cNvPr>
          <p:cNvGrpSpPr/>
          <p:nvPr/>
        </p:nvGrpSpPr>
        <p:grpSpPr>
          <a:xfrm>
            <a:off x="320172" y="274706"/>
            <a:ext cx="540000" cy="540000"/>
            <a:chOff x="328496" y="364706"/>
            <a:chExt cx="540000" cy="540000"/>
          </a:xfrm>
        </p:grpSpPr>
        <p:sp>
          <p:nvSpPr>
            <p:cNvPr id="36" name="矩形 35">
              <a:extLst>
                <a:ext uri="{FF2B5EF4-FFF2-40B4-BE49-F238E27FC236}">
                  <a16:creationId xmlns:a16="http://schemas.microsoft.com/office/drawing/2014/main" id="{4E556BF8-2ECA-4BBD-AD17-D6745F594ACC}"/>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矩形 36">
              <a:extLst>
                <a:ext uri="{FF2B5EF4-FFF2-40B4-BE49-F238E27FC236}">
                  <a16:creationId xmlns:a16="http://schemas.microsoft.com/office/drawing/2014/main" id="{DA60C3C2-176C-4492-81A0-16C9C60EC423}"/>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59933B1E-6FC0-DC1F-BC5F-75B4F1EB9C44}"/>
              </a:ext>
            </a:extLst>
          </p:cNvPr>
          <p:cNvSpPr>
            <a:spLocks noGrp="1"/>
          </p:cNvSpPr>
          <p:nvPr>
            <p:ph type="sldNum" sz="quarter" idx="12"/>
          </p:nvPr>
        </p:nvSpPr>
        <p:spPr/>
        <p:txBody>
          <a:bodyPr/>
          <a:lstStyle/>
          <a:p>
            <a:fld id="{36CD7EB2-8BC9-43B5-9B4D-70093A545BDE}" type="slidenum">
              <a:rPr lang="zh-CN" altLang="en-US" smtClean="0"/>
              <a:t>53</a:t>
            </a:fld>
            <a:endParaRPr lang="zh-CN" altLang="en-US"/>
          </a:p>
        </p:txBody>
      </p:sp>
    </p:spTree>
    <p:extLst>
      <p:ext uri="{BB962C8B-B14F-4D97-AF65-F5344CB8AC3E}">
        <p14:creationId xmlns:p14="http://schemas.microsoft.com/office/powerpoint/2010/main" val="190327653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7AF58B3-D24A-4212-AC0D-EC25FAB09221}"/>
              </a:ext>
            </a:extLst>
          </p:cNvPr>
          <p:cNvPicPr>
            <a:picLocks noChangeAspect="1"/>
          </p:cNvPicPr>
          <p:nvPr/>
        </p:nvPicPr>
        <p:blipFill rotWithShape="1">
          <a:blip r:embed="rId2">
            <a:extLst>
              <a:ext uri="{28A0092B-C50C-407E-A947-70E740481C1C}">
                <a14:useLocalDpi xmlns:a14="http://schemas.microsoft.com/office/drawing/2010/main" val="0"/>
              </a:ext>
            </a:extLst>
          </a:blip>
          <a:srcRect t="3418" b="12208"/>
          <a:stretch/>
        </p:blipFill>
        <p:spPr>
          <a:xfrm>
            <a:off x="0" y="0"/>
            <a:ext cx="12192000" cy="6858000"/>
          </a:xfrm>
          <a:prstGeom prst="rect">
            <a:avLst/>
          </a:prstGeom>
        </p:spPr>
      </p:pic>
      <p:sp>
        <p:nvSpPr>
          <p:cNvPr id="14" name="矩形 13">
            <a:extLst>
              <a:ext uri="{FF2B5EF4-FFF2-40B4-BE49-F238E27FC236}">
                <a16:creationId xmlns:a16="http://schemas.microsoft.com/office/drawing/2014/main" id="{3AFCF572-BAC5-4EC6-A85A-0BC6DCB0BD99}"/>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sp>
        <p:nvSpPr>
          <p:cNvPr id="15" name="文本框 14">
            <a:extLst>
              <a:ext uri="{FF2B5EF4-FFF2-40B4-BE49-F238E27FC236}">
                <a16:creationId xmlns:a16="http://schemas.microsoft.com/office/drawing/2014/main" id="{F613B3E5-14A2-4231-A226-0317D304FD02}"/>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请输入标题</a:t>
            </a:r>
          </a:p>
        </p:txBody>
      </p:sp>
      <p:grpSp>
        <p:nvGrpSpPr>
          <p:cNvPr id="16" name="组合 15">
            <a:extLst>
              <a:ext uri="{FF2B5EF4-FFF2-40B4-BE49-F238E27FC236}">
                <a16:creationId xmlns:a16="http://schemas.microsoft.com/office/drawing/2014/main" id="{FAA20C42-428A-4F03-B8E1-45AA64EEB207}"/>
              </a:ext>
            </a:extLst>
          </p:cNvPr>
          <p:cNvGrpSpPr/>
          <p:nvPr/>
        </p:nvGrpSpPr>
        <p:grpSpPr>
          <a:xfrm>
            <a:off x="320172" y="274706"/>
            <a:ext cx="540000" cy="540000"/>
            <a:chOff x="328496" y="364706"/>
            <a:chExt cx="540000" cy="540000"/>
          </a:xfrm>
        </p:grpSpPr>
        <p:sp>
          <p:nvSpPr>
            <p:cNvPr id="17" name="矩形 16">
              <a:extLst>
                <a:ext uri="{FF2B5EF4-FFF2-40B4-BE49-F238E27FC236}">
                  <a16:creationId xmlns:a16="http://schemas.microsoft.com/office/drawing/2014/main" id="{94F75F66-B101-499C-8348-38F152054C89}"/>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a:extLst>
                <a:ext uri="{FF2B5EF4-FFF2-40B4-BE49-F238E27FC236}">
                  <a16:creationId xmlns:a16="http://schemas.microsoft.com/office/drawing/2014/main" id="{B941617C-75E5-44FA-99A0-60C4F02968DD}"/>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1" name="组合 20">
            <a:extLst>
              <a:ext uri="{FF2B5EF4-FFF2-40B4-BE49-F238E27FC236}">
                <a16:creationId xmlns:a16="http://schemas.microsoft.com/office/drawing/2014/main" id="{AC643853-0C82-4C8A-A7DB-E1715E9E214F}"/>
              </a:ext>
            </a:extLst>
          </p:cNvPr>
          <p:cNvGrpSpPr/>
          <p:nvPr/>
        </p:nvGrpSpPr>
        <p:grpSpPr>
          <a:xfrm>
            <a:off x="7418378" y="1055828"/>
            <a:ext cx="1595659" cy="1595659"/>
            <a:chOff x="7418378" y="1502868"/>
            <a:chExt cx="1595659" cy="1595659"/>
          </a:xfrm>
        </p:grpSpPr>
        <p:sp>
          <p:nvSpPr>
            <p:cNvPr id="20" name="泪滴形 19">
              <a:extLst>
                <a:ext uri="{FF2B5EF4-FFF2-40B4-BE49-F238E27FC236}">
                  <a16:creationId xmlns:a16="http://schemas.microsoft.com/office/drawing/2014/main" id="{3A80EEDC-517F-4E67-B6D3-363635CC76DC}"/>
                </a:ext>
              </a:extLst>
            </p:cNvPr>
            <p:cNvSpPr/>
            <p:nvPr/>
          </p:nvSpPr>
          <p:spPr>
            <a:xfrm rot="8100000">
              <a:off x="7418378" y="1502868"/>
              <a:ext cx="1595659" cy="1595659"/>
            </a:xfrm>
            <a:prstGeom prst="teardrop">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形 9" descr="Internet">
              <a:extLst>
                <a:ext uri="{FF2B5EF4-FFF2-40B4-BE49-F238E27FC236}">
                  <a16:creationId xmlns:a16="http://schemas.microsoft.com/office/drawing/2014/main" id="{9BFB1ACD-62B9-45BE-938B-F49805518F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9007" y="1843497"/>
              <a:ext cx="914400" cy="914400"/>
            </a:xfrm>
            <a:prstGeom prst="rect">
              <a:avLst/>
            </a:prstGeom>
          </p:spPr>
        </p:pic>
      </p:grpSp>
      <p:grpSp>
        <p:nvGrpSpPr>
          <p:cNvPr id="19" name="组合 18">
            <a:extLst>
              <a:ext uri="{FF2B5EF4-FFF2-40B4-BE49-F238E27FC236}">
                <a16:creationId xmlns:a16="http://schemas.microsoft.com/office/drawing/2014/main" id="{A5F51D0A-4F5F-4052-A7D7-0AD166DD6212}"/>
              </a:ext>
            </a:extLst>
          </p:cNvPr>
          <p:cNvGrpSpPr/>
          <p:nvPr/>
        </p:nvGrpSpPr>
        <p:grpSpPr>
          <a:xfrm>
            <a:off x="2746124" y="1055829"/>
            <a:ext cx="1595659" cy="1595659"/>
            <a:chOff x="2746124" y="1502869"/>
            <a:chExt cx="1595659" cy="1595659"/>
          </a:xfrm>
        </p:grpSpPr>
        <p:sp>
          <p:nvSpPr>
            <p:cNvPr id="2" name="泪滴形 1">
              <a:extLst>
                <a:ext uri="{FF2B5EF4-FFF2-40B4-BE49-F238E27FC236}">
                  <a16:creationId xmlns:a16="http://schemas.microsoft.com/office/drawing/2014/main" id="{AD9C7301-E398-4287-AECD-BB7AF9D4B03E}"/>
                </a:ext>
              </a:extLst>
            </p:cNvPr>
            <p:cNvSpPr/>
            <p:nvPr/>
          </p:nvSpPr>
          <p:spPr>
            <a:xfrm rot="8100000">
              <a:off x="2746124" y="1502869"/>
              <a:ext cx="1595659" cy="1595659"/>
            </a:xfrm>
            <a:prstGeom prst="teardrop">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 name="图形 12" descr="照相机">
              <a:extLst>
                <a:ext uri="{FF2B5EF4-FFF2-40B4-BE49-F238E27FC236}">
                  <a16:creationId xmlns:a16="http://schemas.microsoft.com/office/drawing/2014/main" id="{399CEED8-8CAD-493B-9900-E5B932254F5E}"/>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3086753" y="1843497"/>
              <a:ext cx="914400" cy="914400"/>
            </a:xfrm>
            <a:prstGeom prst="rect">
              <a:avLst/>
            </a:prstGeom>
          </p:spPr>
        </p:pic>
      </p:grpSp>
      <p:sp>
        <p:nvSpPr>
          <p:cNvPr id="22" name="文本框 21">
            <a:extLst>
              <a:ext uri="{FF2B5EF4-FFF2-40B4-BE49-F238E27FC236}">
                <a16:creationId xmlns:a16="http://schemas.microsoft.com/office/drawing/2014/main" id="{6835A1F8-F10C-4A96-9582-D89B5C261D5F}"/>
              </a:ext>
            </a:extLst>
          </p:cNvPr>
          <p:cNvSpPr txBox="1"/>
          <p:nvPr/>
        </p:nvSpPr>
        <p:spPr>
          <a:xfrm>
            <a:off x="2649873" y="3078480"/>
            <a:ext cx="1788160"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标题</a:t>
            </a:r>
          </a:p>
        </p:txBody>
      </p:sp>
      <p:sp>
        <p:nvSpPr>
          <p:cNvPr id="30" name="文本框 29">
            <a:extLst>
              <a:ext uri="{FF2B5EF4-FFF2-40B4-BE49-F238E27FC236}">
                <a16:creationId xmlns:a16="http://schemas.microsoft.com/office/drawing/2014/main" id="{827E21D3-D3AA-4BCC-8E9F-C74615EC1D55}"/>
              </a:ext>
            </a:extLst>
          </p:cNvPr>
          <p:cNvSpPr txBox="1"/>
          <p:nvPr/>
        </p:nvSpPr>
        <p:spPr>
          <a:xfrm>
            <a:off x="7322127" y="3078480"/>
            <a:ext cx="1788160" cy="523220"/>
          </a:xfrm>
          <a:prstGeom prst="rect">
            <a:avLst/>
          </a:prstGeom>
          <a:noFill/>
        </p:spPr>
        <p:txBody>
          <a:bodyPr wrap="square" rtlCol="0">
            <a:spAutoFit/>
          </a:bodyPr>
          <a:lstStyle/>
          <a:p>
            <a:pPr algn="ctr"/>
            <a:r>
              <a:rPr lang="zh-CN" altLang="en-US" sz="2800" b="1" dirty="0">
                <a:solidFill>
                  <a:srgbClr val="003399"/>
                </a:solidFill>
                <a:latin typeface="微软雅黑" panose="020B0503020204020204" pitchFamily="34" charset="-122"/>
                <a:ea typeface="微软雅黑" panose="020B0503020204020204" pitchFamily="34" charset="-122"/>
              </a:rPr>
              <a:t>标题</a:t>
            </a:r>
          </a:p>
        </p:txBody>
      </p:sp>
      <p:sp>
        <p:nvSpPr>
          <p:cNvPr id="23" name="文本框 22">
            <a:extLst>
              <a:ext uri="{FF2B5EF4-FFF2-40B4-BE49-F238E27FC236}">
                <a16:creationId xmlns:a16="http://schemas.microsoft.com/office/drawing/2014/main" id="{AC03E045-DEED-4F80-8F46-34004242994C}"/>
              </a:ext>
            </a:extLst>
          </p:cNvPr>
          <p:cNvSpPr txBox="1"/>
          <p:nvPr/>
        </p:nvSpPr>
        <p:spPr>
          <a:xfrm>
            <a:off x="1379873" y="3707317"/>
            <a:ext cx="4328160"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在这里可以加入大段的叙述，以充实页面的内容。也可以像下面一样，更换不同颜色和字体，划分出内容的层次和结构。当然，如果你需要的话多复制几个也是可以的。</a:t>
            </a:r>
          </a:p>
        </p:txBody>
      </p:sp>
      <p:sp>
        <p:nvSpPr>
          <p:cNvPr id="31" name="文本框 30">
            <a:extLst>
              <a:ext uri="{FF2B5EF4-FFF2-40B4-BE49-F238E27FC236}">
                <a16:creationId xmlns:a16="http://schemas.microsoft.com/office/drawing/2014/main" id="{543B5CF3-DECB-430F-AF3F-8DAC220B8D28}"/>
              </a:ext>
            </a:extLst>
          </p:cNvPr>
          <p:cNvSpPr txBox="1"/>
          <p:nvPr/>
        </p:nvSpPr>
        <p:spPr>
          <a:xfrm>
            <a:off x="1379873" y="5264822"/>
            <a:ext cx="4328159" cy="738664"/>
          </a:xfrm>
          <a:prstGeom prst="rect">
            <a:avLst/>
          </a:prstGeom>
          <a:noFill/>
        </p:spPr>
        <p:txBody>
          <a:bodyPr wrap="square" rtlCol="0">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在这里可以加入大段的叙述，以充实页面的内容。也可以像下面一样，更换不同颜色和字体，划分出内容的层次和结构。</a:t>
            </a:r>
          </a:p>
        </p:txBody>
      </p:sp>
      <p:sp>
        <p:nvSpPr>
          <p:cNvPr id="33" name="文本框 32">
            <a:extLst>
              <a:ext uri="{FF2B5EF4-FFF2-40B4-BE49-F238E27FC236}">
                <a16:creationId xmlns:a16="http://schemas.microsoft.com/office/drawing/2014/main" id="{CB9EF504-9A7C-43A9-9CD1-20117A811995}"/>
              </a:ext>
            </a:extLst>
          </p:cNvPr>
          <p:cNvSpPr txBox="1"/>
          <p:nvPr/>
        </p:nvSpPr>
        <p:spPr>
          <a:xfrm>
            <a:off x="6094113" y="3707317"/>
            <a:ext cx="4328160" cy="1477328"/>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在这里可以加入大段的叙述，以充实页面的内容。也可以像下面一样，更换不同颜色和字体，划分出内容的层次和结构。当然，如果你需要的话多复制几个也是可以的。</a:t>
            </a:r>
          </a:p>
        </p:txBody>
      </p:sp>
      <p:sp>
        <p:nvSpPr>
          <p:cNvPr id="34" name="文本框 33">
            <a:extLst>
              <a:ext uri="{FF2B5EF4-FFF2-40B4-BE49-F238E27FC236}">
                <a16:creationId xmlns:a16="http://schemas.microsoft.com/office/drawing/2014/main" id="{081CB331-A8DF-4FD9-A28E-04A084765B16}"/>
              </a:ext>
            </a:extLst>
          </p:cNvPr>
          <p:cNvSpPr txBox="1"/>
          <p:nvPr/>
        </p:nvSpPr>
        <p:spPr>
          <a:xfrm>
            <a:off x="6094113" y="5264822"/>
            <a:ext cx="4328159" cy="738664"/>
          </a:xfrm>
          <a:prstGeom prst="rect">
            <a:avLst/>
          </a:prstGeom>
          <a:noFill/>
        </p:spPr>
        <p:txBody>
          <a:bodyPr wrap="square" rtlCol="0">
            <a:spAutoFit/>
          </a:bodyPr>
          <a:lstStyle/>
          <a:p>
            <a:r>
              <a:rPr lang="zh-CN" altLang="en-US" sz="1400" b="1" dirty="0">
                <a:solidFill>
                  <a:schemeClr val="tx1">
                    <a:lumMod val="50000"/>
                    <a:lumOff val="50000"/>
                  </a:schemeClr>
                </a:solidFill>
                <a:latin typeface="微软雅黑" panose="020B0503020204020204" pitchFamily="34" charset="-122"/>
                <a:ea typeface="微软雅黑" panose="020B0503020204020204" pitchFamily="34" charset="-122"/>
              </a:rPr>
              <a:t>在这里可以加入大段的叙述，以充实页面的内容。也可以像下面一样，更换不同颜色和字体，划分出内容的层次和结构。</a:t>
            </a:r>
          </a:p>
        </p:txBody>
      </p:sp>
      <p:sp>
        <p:nvSpPr>
          <p:cNvPr id="4" name="灯片编号占位符 3">
            <a:extLst>
              <a:ext uri="{FF2B5EF4-FFF2-40B4-BE49-F238E27FC236}">
                <a16:creationId xmlns:a16="http://schemas.microsoft.com/office/drawing/2014/main" id="{B76CFC35-3341-EBCF-57E4-A2A196504004}"/>
              </a:ext>
            </a:extLst>
          </p:cNvPr>
          <p:cNvSpPr>
            <a:spLocks noGrp="1"/>
          </p:cNvSpPr>
          <p:nvPr>
            <p:ph type="sldNum" sz="quarter" idx="12"/>
          </p:nvPr>
        </p:nvSpPr>
        <p:spPr/>
        <p:txBody>
          <a:bodyPr/>
          <a:lstStyle/>
          <a:p>
            <a:fld id="{36CD7EB2-8BC9-43B5-9B4D-70093A545BDE}" type="slidenum">
              <a:rPr lang="zh-CN" altLang="en-US" smtClean="0"/>
              <a:t>54</a:t>
            </a:fld>
            <a:endParaRPr lang="zh-CN" altLang="en-US"/>
          </a:p>
        </p:txBody>
      </p:sp>
    </p:spTree>
    <p:extLst>
      <p:ext uri="{BB962C8B-B14F-4D97-AF65-F5344CB8AC3E}">
        <p14:creationId xmlns:p14="http://schemas.microsoft.com/office/powerpoint/2010/main" val="350009315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图形 9" descr="书籍">
            <a:extLst>
              <a:ext uri="{FF2B5EF4-FFF2-40B4-BE49-F238E27FC236}">
                <a16:creationId xmlns:a16="http://schemas.microsoft.com/office/drawing/2014/main" id="{318DE1BF-5A35-471E-BF13-CB4FD37F67C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324117" y="3126811"/>
            <a:ext cx="3351230" cy="3351230"/>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1329260" y="1248355"/>
            <a:ext cx="7321805" cy="1697602"/>
            <a:chOff x="2424136" y="1811320"/>
            <a:chExt cx="3317413" cy="769161"/>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20"/>
              <a:ext cx="2973472" cy="769161"/>
              <a:chOff x="2629986" y="1459214"/>
              <a:chExt cx="3770606" cy="975360"/>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3770606" cy="975360"/>
                <a:chOff x="1166287" y="1249680"/>
                <a:chExt cx="3770606" cy="975360"/>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2</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请输入标题</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7144505E-7307-4E66-A26C-926C449E2650}"/>
              </a:ext>
            </a:extLst>
          </p:cNvPr>
          <p:cNvSpPr txBox="1"/>
          <p:nvPr/>
        </p:nvSpPr>
        <p:spPr>
          <a:xfrm>
            <a:off x="983079" y="4169298"/>
            <a:ext cx="4087569" cy="923330"/>
          </a:xfrm>
          <a:prstGeom prst="rect">
            <a:avLst/>
          </a:prstGeom>
          <a:noFill/>
        </p:spPr>
        <p:txBody>
          <a:bodyPr wrap="squar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你可以在这里输入一些关于这个题目的小说明。请调整角标的位置，使其与你在这个区域内输入的文字相协调。</a:t>
            </a:r>
          </a:p>
        </p:txBody>
      </p:sp>
      <p:grpSp>
        <p:nvGrpSpPr>
          <p:cNvPr id="17" name="组合 16">
            <a:extLst>
              <a:ext uri="{FF2B5EF4-FFF2-40B4-BE49-F238E27FC236}">
                <a16:creationId xmlns:a16="http://schemas.microsoft.com/office/drawing/2014/main" id="{C8F27015-DA4B-49BA-8F00-D84A12DDC2CB}"/>
              </a:ext>
            </a:extLst>
          </p:cNvPr>
          <p:cNvGrpSpPr/>
          <p:nvPr/>
        </p:nvGrpSpPr>
        <p:grpSpPr>
          <a:xfrm>
            <a:off x="482533" y="3677002"/>
            <a:ext cx="565081" cy="782356"/>
            <a:chOff x="1503096" y="3024687"/>
            <a:chExt cx="565081" cy="782356"/>
          </a:xfrm>
          <a:solidFill>
            <a:schemeClr val="bg2">
              <a:lumMod val="75000"/>
            </a:schemeClr>
          </a:solidFill>
        </p:grpSpPr>
        <p:sp>
          <p:nvSpPr>
            <p:cNvPr id="18" name="等腰三角形 17">
              <a:extLst>
                <a:ext uri="{FF2B5EF4-FFF2-40B4-BE49-F238E27FC236}">
                  <a16:creationId xmlns:a16="http://schemas.microsoft.com/office/drawing/2014/main" id="{EDFB5F45-2381-494A-A347-76AB48677FA4}"/>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7A8558E9-4DF6-4AA4-99C3-3741E39DC93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12B8398-CD76-4D67-88A0-9E6FAEBC2746}"/>
              </a:ext>
            </a:extLst>
          </p:cNvPr>
          <p:cNvGrpSpPr/>
          <p:nvPr/>
        </p:nvGrpSpPr>
        <p:grpSpPr>
          <a:xfrm flipV="1">
            <a:off x="4865803" y="4802426"/>
            <a:ext cx="543059" cy="751867"/>
            <a:chOff x="1503096" y="3024687"/>
            <a:chExt cx="565081" cy="782356"/>
          </a:xfrm>
          <a:solidFill>
            <a:schemeClr val="bg2">
              <a:lumMod val="75000"/>
            </a:schemeClr>
          </a:solidFill>
        </p:grpSpPr>
        <p:sp>
          <p:nvSpPr>
            <p:cNvPr id="21" name="等腰三角形 20">
              <a:extLst>
                <a:ext uri="{FF2B5EF4-FFF2-40B4-BE49-F238E27FC236}">
                  <a16:creationId xmlns:a16="http://schemas.microsoft.com/office/drawing/2014/main" id="{5AF700F1-4A0C-4209-8E61-60E5B32F17B0}"/>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73A35D47-C320-4EA6-BE90-39BF25CC63A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29BF3BD-02CB-408D-95F1-D8100FE40271}"/>
              </a:ext>
            </a:extLst>
          </p:cNvPr>
          <p:cNvGrpSpPr/>
          <p:nvPr/>
        </p:nvGrpSpPr>
        <p:grpSpPr>
          <a:xfrm>
            <a:off x="320172" y="274706"/>
            <a:ext cx="540000" cy="540000"/>
            <a:chOff x="328496" y="364706"/>
            <a:chExt cx="540000" cy="540000"/>
          </a:xfrm>
        </p:grpSpPr>
        <p:sp>
          <p:nvSpPr>
            <p:cNvPr id="26" name="矩形 25">
              <a:extLst>
                <a:ext uri="{FF2B5EF4-FFF2-40B4-BE49-F238E27FC236}">
                  <a16:creationId xmlns:a16="http://schemas.microsoft.com/office/drawing/2014/main" id="{1362AAB9-979B-422C-9073-12D802D8B3DD}"/>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2400D2-2906-48E8-BC7D-6387FAB8E2E4}"/>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 name="灯片编号占位符 2">
            <a:extLst>
              <a:ext uri="{FF2B5EF4-FFF2-40B4-BE49-F238E27FC236}">
                <a16:creationId xmlns:a16="http://schemas.microsoft.com/office/drawing/2014/main" id="{07053C2D-FA64-2172-789D-3A6ABF5818F2}"/>
              </a:ext>
            </a:extLst>
          </p:cNvPr>
          <p:cNvSpPr>
            <a:spLocks noGrp="1"/>
          </p:cNvSpPr>
          <p:nvPr>
            <p:ph type="sldNum" sz="quarter" idx="12"/>
          </p:nvPr>
        </p:nvSpPr>
        <p:spPr/>
        <p:txBody>
          <a:bodyPr/>
          <a:lstStyle/>
          <a:p>
            <a:fld id="{36CD7EB2-8BC9-43B5-9B4D-70093A545BDE}" type="slidenum">
              <a:rPr lang="zh-CN" altLang="en-US" smtClean="0"/>
              <a:t>55</a:t>
            </a:fld>
            <a:endParaRPr lang="zh-CN" altLang="en-US"/>
          </a:p>
        </p:txBody>
      </p:sp>
    </p:spTree>
    <p:extLst>
      <p:ext uri="{BB962C8B-B14F-4D97-AF65-F5344CB8AC3E}">
        <p14:creationId xmlns:p14="http://schemas.microsoft.com/office/powerpoint/2010/main" val="11121826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CA02AE76-0BD7-4C0D-960E-9BC18A99A060}"/>
              </a:ext>
            </a:extLst>
          </p:cNvPr>
          <p:cNvPicPr>
            <a:picLocks noChangeAspect="1"/>
          </p:cNvPicPr>
          <p:nvPr/>
        </p:nvPicPr>
        <p:blipFill rotWithShape="1">
          <a:blip r:embed="rId2">
            <a:extLst>
              <a:ext uri="{28A0092B-C50C-407E-A947-70E740481C1C}">
                <a14:useLocalDpi xmlns:a14="http://schemas.microsoft.com/office/drawing/2010/main" val="0"/>
              </a:ext>
            </a:extLst>
          </a:blip>
          <a:srcRect t="5863" b="9761"/>
          <a:stretch/>
        </p:blipFill>
        <p:spPr>
          <a:xfrm>
            <a:off x="0" y="0"/>
            <a:ext cx="12192000" cy="6858000"/>
          </a:xfrm>
          <a:prstGeom prst="rect">
            <a:avLst/>
          </a:prstGeom>
        </p:spPr>
      </p:pic>
      <p:sp>
        <p:nvSpPr>
          <p:cNvPr id="31" name="矩形 30">
            <a:extLst>
              <a:ext uri="{FF2B5EF4-FFF2-40B4-BE49-F238E27FC236}">
                <a16:creationId xmlns:a16="http://schemas.microsoft.com/office/drawing/2014/main" id="{F2BA0170-F17E-4FBC-AAD3-2AFEAFC00DE3}"/>
              </a:ext>
            </a:extLst>
          </p:cNvPr>
          <p:cNvSpPr/>
          <p:nvPr/>
        </p:nvSpPr>
        <p:spPr>
          <a:xfrm>
            <a:off x="-2" y="0"/>
            <a:ext cx="12192001" cy="6858000"/>
          </a:xfrm>
          <a:prstGeom prst="rect">
            <a:avLst/>
          </a:prstGeom>
          <a:solidFill>
            <a:schemeClr val="bg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a:extLst>
              <a:ext uri="{FF2B5EF4-FFF2-40B4-BE49-F238E27FC236}">
                <a16:creationId xmlns:a16="http://schemas.microsoft.com/office/drawing/2014/main" id="{27113F68-9493-4939-8693-A1E2103702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023676" y="228706"/>
            <a:ext cx="1952232" cy="586000"/>
          </a:xfrm>
          <a:prstGeom prst="rect">
            <a:avLst/>
          </a:prstGeom>
        </p:spPr>
      </p:pic>
      <p:graphicFrame>
        <p:nvGraphicFramePr>
          <p:cNvPr id="10" name="图表 9">
            <a:extLst>
              <a:ext uri="{FF2B5EF4-FFF2-40B4-BE49-F238E27FC236}">
                <a16:creationId xmlns:a16="http://schemas.microsoft.com/office/drawing/2014/main" id="{6D0A9445-E0E2-428A-9DC2-52FF3CD57800}"/>
              </a:ext>
            </a:extLst>
          </p:cNvPr>
          <p:cNvGraphicFramePr/>
          <p:nvPr>
            <p:extLst>
              <p:ext uri="{D42A27DB-BD31-4B8C-83A1-F6EECF244321}">
                <p14:modId xmlns:p14="http://schemas.microsoft.com/office/powerpoint/2010/main" val="650677439"/>
              </p:ext>
            </p:extLst>
          </p:nvPr>
        </p:nvGraphicFramePr>
        <p:xfrm>
          <a:off x="6400800" y="962735"/>
          <a:ext cx="4754622" cy="5418667"/>
        </p:xfrm>
        <a:graphic>
          <a:graphicData uri="http://schemas.openxmlformats.org/drawingml/2006/chart">
            <c:chart xmlns:c="http://schemas.openxmlformats.org/drawingml/2006/chart" xmlns:r="http://schemas.openxmlformats.org/officeDocument/2006/relationships" r:id="rId4"/>
          </a:graphicData>
        </a:graphic>
      </p:graphicFrame>
      <p:cxnSp>
        <p:nvCxnSpPr>
          <p:cNvPr id="14" name="直接连接符 13">
            <a:extLst>
              <a:ext uri="{FF2B5EF4-FFF2-40B4-BE49-F238E27FC236}">
                <a16:creationId xmlns:a16="http://schemas.microsoft.com/office/drawing/2014/main" id="{99B30C13-4BFC-431A-B28E-6DE041715ECB}"/>
              </a:ext>
            </a:extLst>
          </p:cNvPr>
          <p:cNvCxnSpPr>
            <a:cxnSpLocks/>
          </p:cNvCxnSpPr>
          <p:nvPr/>
        </p:nvCxnSpPr>
        <p:spPr>
          <a:xfrm>
            <a:off x="729205" y="1608881"/>
            <a:ext cx="5366795" cy="0"/>
          </a:xfrm>
          <a:prstGeom prst="line">
            <a:avLst/>
          </a:prstGeom>
          <a:ln w="57150">
            <a:solidFill>
              <a:srgbClr val="003399"/>
            </a:solidFill>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490A67B9-9330-4FDA-9B15-4C4FB3861484}"/>
              </a:ext>
            </a:extLst>
          </p:cNvPr>
          <p:cNvSpPr txBox="1"/>
          <p:nvPr/>
        </p:nvSpPr>
        <p:spPr>
          <a:xfrm>
            <a:off x="729205" y="950183"/>
            <a:ext cx="1180875" cy="584775"/>
          </a:xfrm>
          <a:prstGeom prst="rect">
            <a:avLst/>
          </a:prstGeom>
          <a:noFill/>
          <a:ln>
            <a:noFill/>
          </a:ln>
        </p:spPr>
        <p:txBody>
          <a:bodyPr wrap="square" rtlCol="0">
            <a:spAutoFit/>
          </a:bodyPr>
          <a:lstStyle/>
          <a:p>
            <a:pPr algn="ctr"/>
            <a:r>
              <a:rPr lang="zh-CN" altLang="en-US" sz="3200" b="1" dirty="0">
                <a:solidFill>
                  <a:srgbClr val="003399"/>
                </a:solidFill>
                <a:latin typeface="黑体" panose="02010609060101010101" pitchFamily="49" charset="-122"/>
                <a:ea typeface="黑体" panose="02010609060101010101" pitchFamily="49" charset="-122"/>
              </a:rPr>
              <a:t>标题</a:t>
            </a:r>
          </a:p>
        </p:txBody>
      </p:sp>
      <p:sp>
        <p:nvSpPr>
          <p:cNvPr id="27" name="文本框 26">
            <a:extLst>
              <a:ext uri="{FF2B5EF4-FFF2-40B4-BE49-F238E27FC236}">
                <a16:creationId xmlns:a16="http://schemas.microsoft.com/office/drawing/2014/main" id="{AE8C2F26-4642-45DE-8348-6B08085C6714}"/>
              </a:ext>
            </a:extLst>
          </p:cNvPr>
          <p:cNvSpPr txBox="1"/>
          <p:nvPr/>
        </p:nvSpPr>
        <p:spPr>
          <a:xfrm>
            <a:off x="729205" y="1803089"/>
            <a:ext cx="5366795" cy="1015663"/>
          </a:xfrm>
          <a:prstGeom prst="rect">
            <a:avLst/>
          </a:prstGeom>
          <a:noFill/>
        </p:spPr>
        <p:txBody>
          <a:bodyPr wrap="square" rtlCol="0">
            <a:spAutoFit/>
          </a:bodyPr>
          <a:lstStyle/>
          <a:p>
            <a:r>
              <a:rPr lang="zh-CN" altLang="en-US" sz="2000" dirty="0"/>
              <a:t>这里可以加入你需要的大段内容，也可以复制几遍做多段叙述。当然多段的叙述也可以更换字体和颜色以作区分。</a:t>
            </a:r>
          </a:p>
        </p:txBody>
      </p:sp>
      <p:sp>
        <p:nvSpPr>
          <p:cNvPr id="13" name="文本框 12">
            <a:extLst>
              <a:ext uri="{FF2B5EF4-FFF2-40B4-BE49-F238E27FC236}">
                <a16:creationId xmlns:a16="http://schemas.microsoft.com/office/drawing/2014/main" id="{421AEB3D-2D0C-46A2-9AF6-7D229A8BC9FD}"/>
              </a:ext>
            </a:extLst>
          </p:cNvPr>
          <p:cNvSpPr txBox="1"/>
          <p:nvPr/>
        </p:nvSpPr>
        <p:spPr>
          <a:xfrm flipH="1">
            <a:off x="947464" y="131011"/>
            <a:ext cx="2936377" cy="707886"/>
          </a:xfrm>
          <a:prstGeom prst="rect">
            <a:avLst/>
          </a:prstGeom>
          <a:noFill/>
        </p:spPr>
        <p:txBody>
          <a:bodyPr wrap="square" rtlCol="0">
            <a:spAutoFit/>
          </a:bodyPr>
          <a:lstStyle/>
          <a:p>
            <a:r>
              <a:rPr lang="zh-CN" altLang="en-US" sz="4000" dirty="0">
                <a:solidFill>
                  <a:srgbClr val="003399"/>
                </a:solidFill>
                <a:latin typeface="黑体" panose="02010609060101010101" pitchFamily="49" charset="-122"/>
                <a:ea typeface="黑体" panose="02010609060101010101" pitchFamily="49" charset="-122"/>
              </a:rPr>
              <a:t>请输入标题</a:t>
            </a:r>
          </a:p>
        </p:txBody>
      </p:sp>
      <p:grpSp>
        <p:nvGrpSpPr>
          <p:cNvPr id="15" name="组合 14">
            <a:extLst>
              <a:ext uri="{FF2B5EF4-FFF2-40B4-BE49-F238E27FC236}">
                <a16:creationId xmlns:a16="http://schemas.microsoft.com/office/drawing/2014/main" id="{F14562E1-5950-4A9E-8072-BED880BDF2F4}"/>
              </a:ext>
            </a:extLst>
          </p:cNvPr>
          <p:cNvGrpSpPr/>
          <p:nvPr/>
        </p:nvGrpSpPr>
        <p:grpSpPr>
          <a:xfrm>
            <a:off x="320172" y="274706"/>
            <a:ext cx="540000" cy="540000"/>
            <a:chOff x="328496" y="364706"/>
            <a:chExt cx="540000" cy="540000"/>
          </a:xfrm>
        </p:grpSpPr>
        <p:sp>
          <p:nvSpPr>
            <p:cNvPr id="16" name="矩形 15">
              <a:extLst>
                <a:ext uri="{FF2B5EF4-FFF2-40B4-BE49-F238E27FC236}">
                  <a16:creationId xmlns:a16="http://schemas.microsoft.com/office/drawing/2014/main" id="{42C6E4EF-8345-46EE-B471-57230E0507E0}"/>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a:extLst>
                <a:ext uri="{FF2B5EF4-FFF2-40B4-BE49-F238E27FC236}">
                  <a16:creationId xmlns:a16="http://schemas.microsoft.com/office/drawing/2014/main" id="{3775FDE9-C19D-4A24-99FF-C386D25ADF7C}"/>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3" name="直接连接符 2">
            <a:extLst>
              <a:ext uri="{FF2B5EF4-FFF2-40B4-BE49-F238E27FC236}">
                <a16:creationId xmlns:a16="http://schemas.microsoft.com/office/drawing/2014/main" id="{C3C0A1D6-E065-4EB5-8CF3-41B483CED17D}"/>
              </a:ext>
            </a:extLst>
          </p:cNvPr>
          <p:cNvCxnSpPr>
            <a:cxnSpLocks/>
          </p:cNvCxnSpPr>
          <p:nvPr/>
        </p:nvCxnSpPr>
        <p:spPr>
          <a:xfrm>
            <a:off x="860172" y="3637280"/>
            <a:ext cx="0" cy="873760"/>
          </a:xfrm>
          <a:prstGeom prst="line">
            <a:avLst/>
          </a:prstGeom>
          <a:ln w="76200">
            <a:solidFill>
              <a:schemeClr val="bg2">
                <a:lumMod val="75000"/>
              </a:schemeClr>
            </a:solidFill>
          </a:ln>
        </p:spPr>
        <p:style>
          <a:lnRef idx="1">
            <a:schemeClr val="accent1"/>
          </a:lnRef>
          <a:fillRef idx="0">
            <a:schemeClr val="accent1"/>
          </a:fillRef>
          <a:effectRef idx="0">
            <a:schemeClr val="accent1"/>
          </a:effectRef>
          <a:fontRef idx="minor">
            <a:schemeClr val="tx1"/>
          </a:fontRef>
        </p:style>
      </p:cxnSp>
      <p:sp>
        <p:nvSpPr>
          <p:cNvPr id="8" name="文本框 7">
            <a:extLst>
              <a:ext uri="{FF2B5EF4-FFF2-40B4-BE49-F238E27FC236}">
                <a16:creationId xmlns:a16="http://schemas.microsoft.com/office/drawing/2014/main" id="{69269177-77B9-4B6A-8F97-0351D485DAA0}"/>
              </a:ext>
            </a:extLst>
          </p:cNvPr>
          <p:cNvSpPr txBox="1"/>
          <p:nvPr/>
        </p:nvSpPr>
        <p:spPr>
          <a:xfrm>
            <a:off x="1076959" y="3515360"/>
            <a:ext cx="5019035" cy="1077218"/>
          </a:xfrm>
          <a:prstGeom prst="rect">
            <a:avLst/>
          </a:prstGeom>
          <a:noFill/>
        </p:spPr>
        <p:txBody>
          <a:bodyPr wrap="square" rtlCol="0">
            <a:spAutoFit/>
          </a:bodyPr>
          <a:lstStyle/>
          <a:p>
            <a:r>
              <a:rPr lang="zh-CN" altLang="en-US" sz="1600" b="1" dirty="0">
                <a:solidFill>
                  <a:schemeClr val="bg2">
                    <a:lumMod val="50000"/>
                  </a:schemeClr>
                </a:solidFill>
                <a:latin typeface="楷体" panose="02010609060101010101" pitchFamily="49" charset="-122"/>
                <a:ea typeface="楷体" panose="02010609060101010101" pitchFamily="49" charset="-122"/>
              </a:rPr>
              <a:t>图表的注释可以放在这里。左边的图表可以使用</a:t>
            </a:r>
            <a:r>
              <a:rPr lang="en-US" altLang="zh-CN" sz="1600" b="1" dirty="0">
                <a:solidFill>
                  <a:schemeClr val="bg2">
                    <a:lumMod val="50000"/>
                  </a:schemeClr>
                </a:solidFill>
                <a:latin typeface="楷体" panose="02010609060101010101" pitchFamily="49" charset="-122"/>
                <a:ea typeface="楷体" panose="02010609060101010101" pitchFamily="49" charset="-122"/>
              </a:rPr>
              <a:t>PowerPoint</a:t>
            </a:r>
            <a:r>
              <a:rPr lang="zh-CN" altLang="en-US" sz="1600" b="1" dirty="0">
                <a:solidFill>
                  <a:schemeClr val="bg2">
                    <a:lumMod val="50000"/>
                  </a:schemeClr>
                </a:solidFill>
                <a:latin typeface="楷体" panose="02010609060101010101" pitchFamily="49" charset="-122"/>
                <a:ea typeface="楷体" panose="02010609060101010101" pitchFamily="49" charset="-122"/>
              </a:rPr>
              <a:t>自己的图表系统，也可以使用自己生成的图表。但如果是自己生成的图表，透明或半透明的衬底会比全白的衬底更加美观。</a:t>
            </a:r>
          </a:p>
        </p:txBody>
      </p:sp>
      <p:sp>
        <p:nvSpPr>
          <p:cNvPr id="4" name="灯片编号占位符 3">
            <a:extLst>
              <a:ext uri="{FF2B5EF4-FFF2-40B4-BE49-F238E27FC236}">
                <a16:creationId xmlns:a16="http://schemas.microsoft.com/office/drawing/2014/main" id="{8D3B6A81-14BC-2AC0-1653-D2A38912C1DA}"/>
              </a:ext>
            </a:extLst>
          </p:cNvPr>
          <p:cNvSpPr>
            <a:spLocks noGrp="1"/>
          </p:cNvSpPr>
          <p:nvPr>
            <p:ph type="sldNum" sz="quarter" idx="12"/>
          </p:nvPr>
        </p:nvSpPr>
        <p:spPr/>
        <p:txBody>
          <a:bodyPr/>
          <a:lstStyle/>
          <a:p>
            <a:fld id="{36CD7EB2-8BC9-43B5-9B4D-70093A545BDE}" type="slidenum">
              <a:rPr lang="zh-CN" altLang="en-US" smtClean="0"/>
              <a:t>56</a:t>
            </a:fld>
            <a:endParaRPr lang="zh-CN" altLang="en-US"/>
          </a:p>
        </p:txBody>
      </p:sp>
    </p:spTree>
    <p:extLst>
      <p:ext uri="{BB962C8B-B14F-4D97-AF65-F5344CB8AC3E}">
        <p14:creationId xmlns:p14="http://schemas.microsoft.com/office/powerpoint/2010/main" val="18029956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3" name="图形 2" descr="研究">
            <a:extLst>
              <a:ext uri="{FF2B5EF4-FFF2-40B4-BE49-F238E27FC236}">
                <a16:creationId xmlns:a16="http://schemas.microsoft.com/office/drawing/2014/main" id="{AFACEE48-9C33-49DE-A9C6-126F1FCE4B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178555" y="3102948"/>
            <a:ext cx="3508800" cy="3508800"/>
          </a:xfrm>
          <a:prstGeom prst="rect">
            <a:avLst/>
          </a:prstGeom>
        </p:spPr>
      </p:pic>
      <p:grpSp>
        <p:nvGrpSpPr>
          <p:cNvPr id="44" name="组合 43">
            <a:extLst>
              <a:ext uri="{FF2B5EF4-FFF2-40B4-BE49-F238E27FC236}">
                <a16:creationId xmlns:a16="http://schemas.microsoft.com/office/drawing/2014/main" id="{27A97377-CC14-44DE-BAB2-30695DC08B33}"/>
              </a:ext>
            </a:extLst>
          </p:cNvPr>
          <p:cNvGrpSpPr/>
          <p:nvPr/>
        </p:nvGrpSpPr>
        <p:grpSpPr>
          <a:xfrm>
            <a:off x="1329260" y="1248355"/>
            <a:ext cx="7321805" cy="1697602"/>
            <a:chOff x="2424136" y="1811320"/>
            <a:chExt cx="3317413" cy="769161"/>
          </a:xfrm>
        </p:grpSpPr>
        <p:grpSp>
          <p:nvGrpSpPr>
            <p:cNvPr id="24" name="组合 23">
              <a:extLst>
                <a:ext uri="{FF2B5EF4-FFF2-40B4-BE49-F238E27FC236}">
                  <a16:creationId xmlns:a16="http://schemas.microsoft.com/office/drawing/2014/main" id="{5D0CD55C-6CC9-412C-8F89-E5AD2389217C}"/>
                </a:ext>
              </a:extLst>
            </p:cNvPr>
            <p:cNvGrpSpPr/>
            <p:nvPr/>
          </p:nvGrpSpPr>
          <p:grpSpPr>
            <a:xfrm>
              <a:off x="2424136" y="1811320"/>
              <a:ext cx="2973472" cy="769161"/>
              <a:chOff x="2629986" y="1459214"/>
              <a:chExt cx="3770606" cy="975360"/>
            </a:xfrm>
          </p:grpSpPr>
          <p:grpSp>
            <p:nvGrpSpPr>
              <p:cNvPr id="13" name="组合 12">
                <a:extLst>
                  <a:ext uri="{FF2B5EF4-FFF2-40B4-BE49-F238E27FC236}">
                    <a16:creationId xmlns:a16="http://schemas.microsoft.com/office/drawing/2014/main" id="{46C79F85-BE33-4DE8-A1CD-1330F02FF6B9}"/>
                  </a:ext>
                </a:extLst>
              </p:cNvPr>
              <p:cNvGrpSpPr/>
              <p:nvPr/>
            </p:nvGrpSpPr>
            <p:grpSpPr>
              <a:xfrm>
                <a:off x="2629986" y="1459214"/>
                <a:ext cx="3770606" cy="975360"/>
                <a:chOff x="1166287" y="1249680"/>
                <a:chExt cx="3770606" cy="975360"/>
              </a:xfrm>
              <a:solidFill>
                <a:srgbClr val="003399"/>
              </a:solidFill>
            </p:grpSpPr>
            <p:sp>
              <p:nvSpPr>
                <p:cNvPr id="11" name="椭圆 10">
                  <a:extLst>
                    <a:ext uri="{FF2B5EF4-FFF2-40B4-BE49-F238E27FC236}">
                      <a16:creationId xmlns:a16="http://schemas.microsoft.com/office/drawing/2014/main" id="{596108D8-4703-4B71-ABC9-56ABCC98245D}"/>
                    </a:ext>
                  </a:extLst>
                </p:cNvPr>
                <p:cNvSpPr/>
                <p:nvPr/>
              </p:nvSpPr>
              <p:spPr>
                <a:xfrm>
                  <a:off x="1166287" y="1249680"/>
                  <a:ext cx="975360" cy="97536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a:extLst>
                    <a:ext uri="{FF2B5EF4-FFF2-40B4-BE49-F238E27FC236}">
                      <a16:creationId xmlns:a16="http://schemas.microsoft.com/office/drawing/2014/main" id="{C7530FFD-B258-4EDF-B9B6-0B26BD8AB38B}"/>
                    </a:ext>
                  </a:extLst>
                </p:cNvPr>
                <p:cNvSpPr/>
                <p:nvPr/>
              </p:nvSpPr>
              <p:spPr>
                <a:xfrm>
                  <a:off x="1651546" y="1249680"/>
                  <a:ext cx="3285347" cy="97536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 name="椭圆 22">
                <a:extLst>
                  <a:ext uri="{FF2B5EF4-FFF2-40B4-BE49-F238E27FC236}">
                    <a16:creationId xmlns:a16="http://schemas.microsoft.com/office/drawing/2014/main" id="{8859255A-7315-4A55-BD8F-F280BDB50CD9}"/>
                  </a:ext>
                </a:extLst>
              </p:cNvPr>
              <p:cNvSpPr/>
              <p:nvPr/>
            </p:nvSpPr>
            <p:spPr>
              <a:xfrm>
                <a:off x="2754944" y="1562181"/>
                <a:ext cx="769426" cy="7694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7200" dirty="0">
                    <a:solidFill>
                      <a:srgbClr val="003399"/>
                    </a:solidFill>
                    <a:latin typeface="Arial Black" panose="020B0A04020102020204" pitchFamily="34" charset="0"/>
                    <a:ea typeface="黑体" panose="02010609060101010101" pitchFamily="49" charset="-122"/>
                  </a:rPr>
                  <a:t>3</a:t>
                </a:r>
                <a:endParaRPr lang="zh-CN" altLang="en-US" sz="7200" dirty="0">
                  <a:solidFill>
                    <a:srgbClr val="003399"/>
                  </a:solidFill>
                  <a:latin typeface="Arial Black" panose="020B0A04020102020204" pitchFamily="34" charset="0"/>
                  <a:ea typeface="黑体" panose="02010609060101010101" pitchFamily="49" charset="-122"/>
                </a:endParaRPr>
              </a:p>
            </p:txBody>
          </p:sp>
        </p:grpSp>
        <p:sp>
          <p:nvSpPr>
            <p:cNvPr id="40" name="文本框 39">
              <a:extLst>
                <a:ext uri="{FF2B5EF4-FFF2-40B4-BE49-F238E27FC236}">
                  <a16:creationId xmlns:a16="http://schemas.microsoft.com/office/drawing/2014/main" id="{800E2043-5902-48E6-A576-E99698860D6A}"/>
                </a:ext>
              </a:extLst>
            </p:cNvPr>
            <p:cNvSpPr txBox="1"/>
            <p:nvPr/>
          </p:nvSpPr>
          <p:spPr>
            <a:xfrm>
              <a:off x="3150749" y="1965809"/>
              <a:ext cx="2590800" cy="460183"/>
            </a:xfrm>
            <a:prstGeom prst="rect">
              <a:avLst/>
            </a:prstGeom>
            <a:noFill/>
          </p:spPr>
          <p:txBody>
            <a:bodyPr wrap="square" rtlCol="0">
              <a:spAutoFit/>
            </a:bodyPr>
            <a:lstStyle/>
            <a:p>
              <a:r>
                <a:rPr lang="zh-CN" altLang="en-US" sz="6000" dirty="0">
                  <a:solidFill>
                    <a:schemeClr val="bg1"/>
                  </a:solidFill>
                  <a:latin typeface="黑体" panose="02010609060101010101" pitchFamily="49" charset="-122"/>
                  <a:ea typeface="黑体" panose="02010609060101010101" pitchFamily="49" charset="-122"/>
                </a:rPr>
                <a:t>请输入标题</a:t>
              </a:r>
            </a:p>
          </p:txBody>
        </p:sp>
      </p:grpSp>
      <p:grpSp>
        <p:nvGrpSpPr>
          <p:cNvPr id="7" name="组合 6">
            <a:extLst>
              <a:ext uri="{FF2B5EF4-FFF2-40B4-BE49-F238E27FC236}">
                <a16:creationId xmlns:a16="http://schemas.microsoft.com/office/drawing/2014/main" id="{3BA15118-A7A7-4A94-901C-DBCD014DC970}"/>
              </a:ext>
            </a:extLst>
          </p:cNvPr>
          <p:cNvGrpSpPr/>
          <p:nvPr/>
        </p:nvGrpSpPr>
        <p:grpSpPr>
          <a:xfrm>
            <a:off x="7042496" y="-663036"/>
            <a:ext cx="5680997" cy="8189088"/>
            <a:chOff x="6922851" y="0"/>
            <a:chExt cx="5269149" cy="6858000"/>
          </a:xfrm>
          <a:solidFill>
            <a:srgbClr val="003399"/>
          </a:solidFill>
        </p:grpSpPr>
        <p:sp>
          <p:nvSpPr>
            <p:cNvPr id="8" name="椭圆 7">
              <a:extLst>
                <a:ext uri="{FF2B5EF4-FFF2-40B4-BE49-F238E27FC236}">
                  <a16:creationId xmlns:a16="http://schemas.microsoft.com/office/drawing/2014/main" id="{EF7EDA25-903B-4482-8E8B-3E41D9AD34C4}"/>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a:extLst>
                <a:ext uri="{FF2B5EF4-FFF2-40B4-BE49-F238E27FC236}">
                  <a16:creationId xmlns:a16="http://schemas.microsoft.com/office/drawing/2014/main" id="{5C5658FA-B064-4136-9F76-28E7089DE4C5}"/>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6" name="组合 5">
            <a:extLst>
              <a:ext uri="{FF2B5EF4-FFF2-40B4-BE49-F238E27FC236}">
                <a16:creationId xmlns:a16="http://schemas.microsoft.com/office/drawing/2014/main" id="{91DAB701-9272-40B6-9705-90F2D7836F9E}"/>
              </a:ext>
            </a:extLst>
          </p:cNvPr>
          <p:cNvGrpSpPr/>
          <p:nvPr/>
        </p:nvGrpSpPr>
        <p:grpSpPr>
          <a:xfrm>
            <a:off x="7744444" y="0"/>
            <a:ext cx="4447556" cy="6858000"/>
            <a:chOff x="6922851" y="0"/>
            <a:chExt cx="5269149" cy="6858000"/>
          </a:xfrm>
          <a:blipFill dpi="0" rotWithShape="1">
            <a:blip r:embed="rId4"/>
            <a:srcRect/>
            <a:stretch>
              <a:fillRect l="-50000" r="-50000"/>
            </a:stretch>
          </a:blipFill>
        </p:grpSpPr>
        <p:sp>
          <p:nvSpPr>
            <p:cNvPr id="4" name="椭圆 3">
              <a:extLst>
                <a:ext uri="{FF2B5EF4-FFF2-40B4-BE49-F238E27FC236}">
                  <a16:creationId xmlns:a16="http://schemas.microsoft.com/office/drawing/2014/main" id="{43969E12-80FD-4216-9C30-CAC9FF4B6148}"/>
                </a:ext>
              </a:extLst>
            </p:cNvPr>
            <p:cNvSpPr/>
            <p:nvPr/>
          </p:nvSpPr>
          <p:spPr>
            <a:xfrm>
              <a:off x="6922851" y="0"/>
              <a:ext cx="4030494" cy="6858000"/>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2DC05422-CB97-4CEC-B7B0-FB1189DCD806}"/>
                </a:ext>
              </a:extLst>
            </p:cNvPr>
            <p:cNvSpPr/>
            <p:nvPr/>
          </p:nvSpPr>
          <p:spPr>
            <a:xfrm>
              <a:off x="8949447" y="0"/>
              <a:ext cx="3242553" cy="6858000"/>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6" name="文本框 15">
            <a:extLst>
              <a:ext uri="{FF2B5EF4-FFF2-40B4-BE49-F238E27FC236}">
                <a16:creationId xmlns:a16="http://schemas.microsoft.com/office/drawing/2014/main" id="{7144505E-7307-4E66-A26C-926C449E2650}"/>
              </a:ext>
            </a:extLst>
          </p:cNvPr>
          <p:cNvSpPr txBox="1"/>
          <p:nvPr/>
        </p:nvSpPr>
        <p:spPr>
          <a:xfrm>
            <a:off x="983079" y="4169298"/>
            <a:ext cx="4087569" cy="923330"/>
          </a:xfrm>
          <a:prstGeom prst="rect">
            <a:avLst/>
          </a:prstGeom>
          <a:noFill/>
        </p:spPr>
        <p:txBody>
          <a:bodyPr wrap="square" rtlCol="0">
            <a:spAutoFit/>
          </a:bodyPr>
          <a:lstStyle/>
          <a:p>
            <a:r>
              <a:rPr lang="zh-CN" altLang="en-US" dirty="0">
                <a:solidFill>
                  <a:schemeClr val="bg2">
                    <a:lumMod val="50000"/>
                  </a:schemeClr>
                </a:solidFill>
                <a:latin typeface="微软雅黑" panose="020B0503020204020204" pitchFamily="34" charset="-122"/>
                <a:ea typeface="微软雅黑" panose="020B0503020204020204" pitchFamily="34" charset="-122"/>
              </a:rPr>
              <a:t>你可以在这里输入一些关于这个题目的小说明。请调整角标的位置，使其与你在这个区域内输入的文字相协调。</a:t>
            </a:r>
          </a:p>
        </p:txBody>
      </p:sp>
      <p:grpSp>
        <p:nvGrpSpPr>
          <p:cNvPr id="17" name="组合 16">
            <a:extLst>
              <a:ext uri="{FF2B5EF4-FFF2-40B4-BE49-F238E27FC236}">
                <a16:creationId xmlns:a16="http://schemas.microsoft.com/office/drawing/2014/main" id="{C8F27015-DA4B-49BA-8F00-D84A12DDC2CB}"/>
              </a:ext>
            </a:extLst>
          </p:cNvPr>
          <p:cNvGrpSpPr/>
          <p:nvPr/>
        </p:nvGrpSpPr>
        <p:grpSpPr>
          <a:xfrm>
            <a:off x="482533" y="3677002"/>
            <a:ext cx="565081" cy="782356"/>
            <a:chOff x="1503096" y="3024687"/>
            <a:chExt cx="565081" cy="782356"/>
          </a:xfrm>
          <a:solidFill>
            <a:schemeClr val="bg2">
              <a:lumMod val="75000"/>
            </a:schemeClr>
          </a:solidFill>
        </p:grpSpPr>
        <p:sp>
          <p:nvSpPr>
            <p:cNvPr id="18" name="等腰三角形 17">
              <a:extLst>
                <a:ext uri="{FF2B5EF4-FFF2-40B4-BE49-F238E27FC236}">
                  <a16:creationId xmlns:a16="http://schemas.microsoft.com/office/drawing/2014/main" id="{EDFB5F45-2381-494A-A347-76AB48677FA4}"/>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等腰三角形 18">
              <a:extLst>
                <a:ext uri="{FF2B5EF4-FFF2-40B4-BE49-F238E27FC236}">
                  <a16:creationId xmlns:a16="http://schemas.microsoft.com/office/drawing/2014/main" id="{7A8558E9-4DF6-4AA4-99C3-3741E39DC93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0" name="组合 19">
            <a:extLst>
              <a:ext uri="{FF2B5EF4-FFF2-40B4-BE49-F238E27FC236}">
                <a16:creationId xmlns:a16="http://schemas.microsoft.com/office/drawing/2014/main" id="{B12B8398-CD76-4D67-88A0-9E6FAEBC2746}"/>
              </a:ext>
            </a:extLst>
          </p:cNvPr>
          <p:cNvGrpSpPr/>
          <p:nvPr/>
        </p:nvGrpSpPr>
        <p:grpSpPr>
          <a:xfrm flipV="1">
            <a:off x="4865803" y="4802426"/>
            <a:ext cx="543059" cy="751867"/>
            <a:chOff x="1503096" y="3024687"/>
            <a:chExt cx="565081" cy="782356"/>
          </a:xfrm>
          <a:solidFill>
            <a:schemeClr val="bg2">
              <a:lumMod val="75000"/>
            </a:schemeClr>
          </a:solidFill>
        </p:grpSpPr>
        <p:sp>
          <p:nvSpPr>
            <p:cNvPr id="21" name="等腰三角形 20">
              <a:extLst>
                <a:ext uri="{FF2B5EF4-FFF2-40B4-BE49-F238E27FC236}">
                  <a16:creationId xmlns:a16="http://schemas.microsoft.com/office/drawing/2014/main" id="{5AF700F1-4A0C-4209-8E61-60E5B32F17B0}"/>
                </a:ext>
              </a:extLst>
            </p:cNvPr>
            <p:cNvSpPr/>
            <p:nvPr/>
          </p:nvSpPr>
          <p:spPr>
            <a:xfrm rot="10800000">
              <a:off x="1711559" y="3024687"/>
              <a:ext cx="356618" cy="626165"/>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2" name="等腰三角形 21">
              <a:extLst>
                <a:ext uri="{FF2B5EF4-FFF2-40B4-BE49-F238E27FC236}">
                  <a16:creationId xmlns:a16="http://schemas.microsoft.com/office/drawing/2014/main" id="{73A35D47-C320-4EA6-BE90-39BF25CC63A6}"/>
                </a:ext>
              </a:extLst>
            </p:cNvPr>
            <p:cNvSpPr/>
            <p:nvPr/>
          </p:nvSpPr>
          <p:spPr>
            <a:xfrm rot="10800000">
              <a:off x="1503096" y="3412776"/>
              <a:ext cx="299145" cy="394267"/>
            </a:xfrm>
            <a:prstGeom prst="triangle">
              <a:avLst>
                <a:gd name="adj" fmla="val 16408"/>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5" name="组合 24">
            <a:extLst>
              <a:ext uri="{FF2B5EF4-FFF2-40B4-BE49-F238E27FC236}">
                <a16:creationId xmlns:a16="http://schemas.microsoft.com/office/drawing/2014/main" id="{929BF3BD-02CB-408D-95F1-D8100FE40271}"/>
              </a:ext>
            </a:extLst>
          </p:cNvPr>
          <p:cNvGrpSpPr/>
          <p:nvPr/>
        </p:nvGrpSpPr>
        <p:grpSpPr>
          <a:xfrm>
            <a:off x="320172" y="274706"/>
            <a:ext cx="540000" cy="540000"/>
            <a:chOff x="328496" y="364706"/>
            <a:chExt cx="540000" cy="540000"/>
          </a:xfrm>
        </p:grpSpPr>
        <p:sp>
          <p:nvSpPr>
            <p:cNvPr id="26" name="矩形 25">
              <a:extLst>
                <a:ext uri="{FF2B5EF4-FFF2-40B4-BE49-F238E27FC236}">
                  <a16:creationId xmlns:a16="http://schemas.microsoft.com/office/drawing/2014/main" id="{1362AAB9-979B-422C-9073-12D802D8B3DD}"/>
                </a:ext>
              </a:extLst>
            </p:cNvPr>
            <p:cNvSpPr/>
            <p:nvPr/>
          </p:nvSpPr>
          <p:spPr>
            <a:xfrm>
              <a:off x="508496" y="544706"/>
              <a:ext cx="360000" cy="36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C62400D2-2906-48E8-BC7D-6387FAB8E2E4}"/>
                </a:ext>
              </a:extLst>
            </p:cNvPr>
            <p:cNvSpPr/>
            <p:nvPr/>
          </p:nvSpPr>
          <p:spPr>
            <a:xfrm>
              <a:off x="328496" y="364706"/>
              <a:ext cx="180000" cy="180000"/>
            </a:xfrm>
            <a:prstGeom prst="rect">
              <a:avLst/>
            </a:prstGeom>
            <a:solidFill>
              <a:srgbClr val="0033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0" name="灯片编号占位符 9">
            <a:extLst>
              <a:ext uri="{FF2B5EF4-FFF2-40B4-BE49-F238E27FC236}">
                <a16:creationId xmlns:a16="http://schemas.microsoft.com/office/drawing/2014/main" id="{CBCDE5C7-FC57-EF7A-3CE4-9CAF5D1BD0B5}"/>
              </a:ext>
            </a:extLst>
          </p:cNvPr>
          <p:cNvSpPr>
            <a:spLocks noGrp="1"/>
          </p:cNvSpPr>
          <p:nvPr>
            <p:ph type="sldNum" sz="quarter" idx="12"/>
          </p:nvPr>
        </p:nvSpPr>
        <p:spPr/>
        <p:txBody>
          <a:bodyPr/>
          <a:lstStyle/>
          <a:p>
            <a:fld id="{36CD7EB2-8BC9-43B5-9B4D-70093A545BDE}" type="slidenum">
              <a:rPr lang="zh-CN" altLang="en-US" smtClean="0"/>
              <a:t>57</a:t>
            </a:fld>
            <a:endParaRPr lang="zh-CN" altLang="en-US"/>
          </a:p>
        </p:txBody>
      </p:sp>
    </p:spTree>
    <p:extLst>
      <p:ext uri="{BB962C8B-B14F-4D97-AF65-F5344CB8AC3E}">
        <p14:creationId xmlns:p14="http://schemas.microsoft.com/office/powerpoint/2010/main" val="190502810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椭圆 1">
            <a:extLst>
              <a:ext uri="{FF2B5EF4-FFF2-40B4-BE49-F238E27FC236}">
                <a16:creationId xmlns:a16="http://schemas.microsoft.com/office/drawing/2014/main" id="{29F270BC-0CDD-978F-AED8-A11B8B698D01}"/>
              </a:ext>
            </a:extLst>
          </p:cNvPr>
          <p:cNvSpPr/>
          <p:nvPr/>
        </p:nvSpPr>
        <p:spPr>
          <a:xfrm>
            <a:off x="1548580" y="1546744"/>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1</a:t>
            </a:r>
            <a:endParaRPr kumimoji="1" lang="zh-CN" altLang="en-US" sz="2800" b="1" dirty="0"/>
          </a:p>
        </p:txBody>
      </p:sp>
      <p:sp>
        <p:nvSpPr>
          <p:cNvPr id="5" name="椭圆 4">
            <a:extLst>
              <a:ext uri="{FF2B5EF4-FFF2-40B4-BE49-F238E27FC236}">
                <a16:creationId xmlns:a16="http://schemas.microsoft.com/office/drawing/2014/main" id="{43AD168D-9083-4B08-ACCA-D261ACB7FF48}"/>
              </a:ext>
            </a:extLst>
          </p:cNvPr>
          <p:cNvSpPr/>
          <p:nvPr/>
        </p:nvSpPr>
        <p:spPr>
          <a:xfrm>
            <a:off x="1548580" y="2258963"/>
            <a:ext cx="504000" cy="5040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2800" b="1" dirty="0"/>
              <a:t>2</a:t>
            </a:r>
            <a:endParaRPr kumimoji="1" lang="zh-CN" altLang="en-US" sz="2800" b="1" dirty="0"/>
          </a:p>
        </p:txBody>
      </p:sp>
      <p:sp>
        <p:nvSpPr>
          <p:cNvPr id="6" name="椭圆 5">
            <a:extLst>
              <a:ext uri="{FF2B5EF4-FFF2-40B4-BE49-F238E27FC236}">
                <a16:creationId xmlns:a16="http://schemas.microsoft.com/office/drawing/2014/main" id="{D276C7CE-E751-C38E-640F-B987F1C947F7}"/>
              </a:ext>
            </a:extLst>
          </p:cNvPr>
          <p:cNvSpPr/>
          <p:nvPr/>
        </p:nvSpPr>
        <p:spPr>
          <a:xfrm>
            <a:off x="1548580" y="3023423"/>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3</a:t>
            </a:r>
            <a:endParaRPr kumimoji="1" lang="zh-CN" altLang="en-US" sz="2800" b="1" dirty="0"/>
          </a:p>
        </p:txBody>
      </p:sp>
      <p:sp>
        <p:nvSpPr>
          <p:cNvPr id="7" name="椭圆 6">
            <a:extLst>
              <a:ext uri="{FF2B5EF4-FFF2-40B4-BE49-F238E27FC236}">
                <a16:creationId xmlns:a16="http://schemas.microsoft.com/office/drawing/2014/main" id="{313FB812-F8D5-E2DA-02C4-DF5213827056}"/>
              </a:ext>
            </a:extLst>
          </p:cNvPr>
          <p:cNvSpPr/>
          <p:nvPr/>
        </p:nvSpPr>
        <p:spPr>
          <a:xfrm>
            <a:off x="1548580" y="3760845"/>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4</a:t>
            </a:r>
            <a:endParaRPr kumimoji="1" lang="zh-CN" altLang="en-US" sz="2800" b="1" dirty="0"/>
          </a:p>
        </p:txBody>
      </p:sp>
      <p:sp>
        <p:nvSpPr>
          <p:cNvPr id="8" name="文本框 7">
            <a:extLst>
              <a:ext uri="{FF2B5EF4-FFF2-40B4-BE49-F238E27FC236}">
                <a16:creationId xmlns:a16="http://schemas.microsoft.com/office/drawing/2014/main" id="{1ABAD79B-64C6-05F7-AF56-592FB7CC40B0}"/>
              </a:ext>
            </a:extLst>
          </p:cNvPr>
          <p:cNvSpPr txBox="1"/>
          <p:nvPr/>
        </p:nvSpPr>
        <p:spPr>
          <a:xfrm>
            <a:off x="2374490" y="1628460"/>
            <a:ext cx="1107996" cy="369332"/>
          </a:xfrm>
          <a:prstGeom prst="rect">
            <a:avLst/>
          </a:prstGeom>
          <a:noFill/>
        </p:spPr>
        <p:txBody>
          <a:bodyPr wrap="none" rtlCol="0">
            <a:spAutoFit/>
          </a:bodyPr>
          <a:lstStyle/>
          <a:p>
            <a:r>
              <a:rPr kumimoji="1" lang="zh-CN" altLang="en-US" dirty="0">
                <a:solidFill>
                  <a:schemeClr val="bg1">
                    <a:lumMod val="65000"/>
                  </a:schemeClr>
                </a:solidFill>
              </a:rPr>
              <a:t>研究背景</a:t>
            </a:r>
          </a:p>
        </p:txBody>
      </p:sp>
      <p:sp>
        <p:nvSpPr>
          <p:cNvPr id="9" name="文本框 8">
            <a:extLst>
              <a:ext uri="{FF2B5EF4-FFF2-40B4-BE49-F238E27FC236}">
                <a16:creationId xmlns:a16="http://schemas.microsoft.com/office/drawing/2014/main" id="{31097152-B57E-D46F-1784-1D5382C56CAC}"/>
              </a:ext>
            </a:extLst>
          </p:cNvPr>
          <p:cNvSpPr txBox="1"/>
          <p:nvPr/>
        </p:nvSpPr>
        <p:spPr>
          <a:xfrm>
            <a:off x="2374490" y="2327323"/>
            <a:ext cx="1107996" cy="369332"/>
          </a:xfrm>
          <a:prstGeom prst="rect">
            <a:avLst/>
          </a:prstGeom>
          <a:noFill/>
        </p:spPr>
        <p:txBody>
          <a:bodyPr wrap="none" rtlCol="0">
            <a:spAutoFit/>
          </a:bodyPr>
          <a:lstStyle/>
          <a:p>
            <a:r>
              <a:rPr kumimoji="1" lang="zh-CN" altLang="en-US" dirty="0"/>
              <a:t>相关工作</a:t>
            </a:r>
          </a:p>
        </p:txBody>
      </p:sp>
      <p:sp>
        <p:nvSpPr>
          <p:cNvPr id="11" name="文本框 10">
            <a:extLst>
              <a:ext uri="{FF2B5EF4-FFF2-40B4-BE49-F238E27FC236}">
                <a16:creationId xmlns:a16="http://schemas.microsoft.com/office/drawing/2014/main" id="{055DDE41-CA61-6425-FBA0-D3CFE87B9CD2}"/>
              </a:ext>
            </a:extLst>
          </p:cNvPr>
          <p:cNvSpPr txBox="1"/>
          <p:nvPr/>
        </p:nvSpPr>
        <p:spPr>
          <a:xfrm>
            <a:off x="2374490" y="3090757"/>
            <a:ext cx="5032147" cy="369332"/>
          </a:xfrm>
          <a:prstGeom prst="rect">
            <a:avLst/>
          </a:prstGeom>
          <a:noFill/>
        </p:spPr>
        <p:txBody>
          <a:bodyPr wrap="none" rtlCol="0">
            <a:spAutoFit/>
          </a:bodyPr>
          <a:lstStyle/>
          <a:p>
            <a:r>
              <a:rPr kumimoji="1" lang="zh-CN" altLang="en-US" dirty="0">
                <a:solidFill>
                  <a:schemeClr val="bg1">
                    <a:lumMod val="65000"/>
                  </a:schemeClr>
                </a:solidFill>
              </a:rPr>
              <a:t>研究内容一：简单场景下的涌现语言研究与验证</a:t>
            </a:r>
          </a:p>
        </p:txBody>
      </p:sp>
      <p:sp>
        <p:nvSpPr>
          <p:cNvPr id="12" name="文本框 11">
            <a:extLst>
              <a:ext uri="{FF2B5EF4-FFF2-40B4-BE49-F238E27FC236}">
                <a16:creationId xmlns:a16="http://schemas.microsoft.com/office/drawing/2014/main" id="{F40BEE4E-72B2-3369-E57B-C81E42AF2D40}"/>
              </a:ext>
            </a:extLst>
          </p:cNvPr>
          <p:cNvSpPr txBox="1"/>
          <p:nvPr/>
        </p:nvSpPr>
        <p:spPr>
          <a:xfrm>
            <a:off x="2358460" y="3826628"/>
            <a:ext cx="5032147" cy="369332"/>
          </a:xfrm>
          <a:prstGeom prst="rect">
            <a:avLst/>
          </a:prstGeom>
          <a:noFill/>
        </p:spPr>
        <p:txBody>
          <a:bodyPr wrap="none" rtlCol="0">
            <a:spAutoFit/>
          </a:bodyPr>
          <a:lstStyle/>
          <a:p>
            <a:r>
              <a:rPr kumimoji="1" lang="zh-CN" altLang="en-US" dirty="0">
                <a:solidFill>
                  <a:schemeClr val="bg1">
                    <a:lumMod val="65000"/>
                  </a:schemeClr>
                </a:solidFill>
              </a:rPr>
              <a:t>研究内容二：复杂场景下的涌现语言研究与验证</a:t>
            </a:r>
          </a:p>
        </p:txBody>
      </p:sp>
      <p:sp>
        <p:nvSpPr>
          <p:cNvPr id="13" name="椭圆 12">
            <a:extLst>
              <a:ext uri="{FF2B5EF4-FFF2-40B4-BE49-F238E27FC236}">
                <a16:creationId xmlns:a16="http://schemas.microsoft.com/office/drawing/2014/main" id="{6BE8A4F3-977B-4777-66B0-55827F0BA578}"/>
              </a:ext>
            </a:extLst>
          </p:cNvPr>
          <p:cNvSpPr/>
          <p:nvPr/>
        </p:nvSpPr>
        <p:spPr>
          <a:xfrm>
            <a:off x="1548580" y="4513011"/>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5</a:t>
            </a:r>
            <a:endParaRPr kumimoji="1" lang="zh-CN" altLang="en-US" sz="2800" b="1" dirty="0"/>
          </a:p>
        </p:txBody>
      </p:sp>
      <p:sp>
        <p:nvSpPr>
          <p:cNvPr id="14" name="文本框 13">
            <a:extLst>
              <a:ext uri="{FF2B5EF4-FFF2-40B4-BE49-F238E27FC236}">
                <a16:creationId xmlns:a16="http://schemas.microsoft.com/office/drawing/2014/main" id="{0B331510-4CD1-D47C-2F8C-0283F7EFCC7B}"/>
              </a:ext>
            </a:extLst>
          </p:cNvPr>
          <p:cNvSpPr txBox="1"/>
          <p:nvPr/>
        </p:nvSpPr>
        <p:spPr>
          <a:xfrm>
            <a:off x="2358460" y="4577243"/>
            <a:ext cx="2954655" cy="369332"/>
          </a:xfrm>
          <a:prstGeom prst="rect">
            <a:avLst/>
          </a:prstGeom>
          <a:noFill/>
        </p:spPr>
        <p:txBody>
          <a:bodyPr wrap="none" rtlCol="0">
            <a:spAutoFit/>
          </a:bodyPr>
          <a:lstStyle/>
          <a:p>
            <a:r>
              <a:rPr kumimoji="1" lang="zh-CN" altLang="en-US" dirty="0">
                <a:solidFill>
                  <a:schemeClr val="bg1">
                    <a:lumMod val="65000"/>
                  </a:schemeClr>
                </a:solidFill>
              </a:rPr>
              <a:t>研究内容三：涌现语言分析</a:t>
            </a:r>
          </a:p>
        </p:txBody>
      </p:sp>
      <p:sp>
        <p:nvSpPr>
          <p:cNvPr id="15" name="椭圆 14">
            <a:extLst>
              <a:ext uri="{FF2B5EF4-FFF2-40B4-BE49-F238E27FC236}">
                <a16:creationId xmlns:a16="http://schemas.microsoft.com/office/drawing/2014/main" id="{F6229CA5-B5DB-8FF7-440E-516317D2E7C0}"/>
              </a:ext>
            </a:extLst>
          </p:cNvPr>
          <p:cNvSpPr/>
          <p:nvPr/>
        </p:nvSpPr>
        <p:spPr>
          <a:xfrm>
            <a:off x="1548580" y="5205294"/>
            <a:ext cx="504000" cy="504000"/>
          </a:xfrm>
          <a:prstGeom prst="ellipse">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r>
              <a:rPr kumimoji="1" lang="en-US" altLang="zh-CN" sz="2800" b="1" dirty="0"/>
              <a:t>6</a:t>
            </a:r>
            <a:endParaRPr kumimoji="1" lang="zh-CN" altLang="en-US" sz="2800" b="1" dirty="0"/>
          </a:p>
        </p:txBody>
      </p:sp>
      <p:sp>
        <p:nvSpPr>
          <p:cNvPr id="16" name="文本框 15">
            <a:extLst>
              <a:ext uri="{FF2B5EF4-FFF2-40B4-BE49-F238E27FC236}">
                <a16:creationId xmlns:a16="http://schemas.microsoft.com/office/drawing/2014/main" id="{F2768D3A-3294-F966-EBF0-864258F01603}"/>
              </a:ext>
            </a:extLst>
          </p:cNvPr>
          <p:cNvSpPr txBox="1"/>
          <p:nvPr/>
        </p:nvSpPr>
        <p:spPr>
          <a:xfrm>
            <a:off x="2358460" y="5269526"/>
            <a:ext cx="1338828" cy="369332"/>
          </a:xfrm>
          <a:prstGeom prst="rect">
            <a:avLst/>
          </a:prstGeom>
          <a:noFill/>
        </p:spPr>
        <p:txBody>
          <a:bodyPr wrap="none" rtlCol="0">
            <a:spAutoFit/>
          </a:bodyPr>
          <a:lstStyle/>
          <a:p>
            <a:r>
              <a:rPr kumimoji="1" lang="zh-CN" altLang="en-US" dirty="0">
                <a:solidFill>
                  <a:schemeClr val="bg1">
                    <a:lumMod val="65000"/>
                  </a:schemeClr>
                </a:solidFill>
              </a:rPr>
              <a:t>总结与展望</a:t>
            </a:r>
          </a:p>
        </p:txBody>
      </p:sp>
      <p:sp>
        <p:nvSpPr>
          <p:cNvPr id="17" name="文本框 16">
            <a:extLst>
              <a:ext uri="{FF2B5EF4-FFF2-40B4-BE49-F238E27FC236}">
                <a16:creationId xmlns:a16="http://schemas.microsoft.com/office/drawing/2014/main" id="{AFBC339A-5953-CCA5-2214-C148F77F5F81}"/>
              </a:ext>
            </a:extLst>
          </p:cNvPr>
          <p:cNvSpPr txBox="1"/>
          <p:nvPr/>
        </p:nvSpPr>
        <p:spPr>
          <a:xfrm>
            <a:off x="1272178" y="398038"/>
            <a:ext cx="800219" cy="461665"/>
          </a:xfrm>
          <a:prstGeom prst="rect">
            <a:avLst/>
          </a:prstGeom>
          <a:noFill/>
        </p:spPr>
        <p:txBody>
          <a:bodyPr wrap="none" rtlCol="0">
            <a:spAutoFit/>
          </a:bodyPr>
          <a:lstStyle/>
          <a:p>
            <a:r>
              <a:rPr kumimoji="1" lang="zh-CN" altLang="en-US" sz="2400" dirty="0"/>
              <a:t>目录</a:t>
            </a:r>
          </a:p>
        </p:txBody>
      </p:sp>
      <p:sp>
        <p:nvSpPr>
          <p:cNvPr id="4" name="灯片编号占位符 3">
            <a:extLst>
              <a:ext uri="{FF2B5EF4-FFF2-40B4-BE49-F238E27FC236}">
                <a16:creationId xmlns:a16="http://schemas.microsoft.com/office/drawing/2014/main" id="{9AE889A5-7B09-DA7B-07D9-DD96EE5B24ED}"/>
              </a:ext>
            </a:extLst>
          </p:cNvPr>
          <p:cNvSpPr>
            <a:spLocks noGrp="1"/>
          </p:cNvSpPr>
          <p:nvPr>
            <p:ph type="sldNum" sz="quarter" idx="12"/>
          </p:nvPr>
        </p:nvSpPr>
        <p:spPr/>
        <p:txBody>
          <a:bodyPr/>
          <a:lstStyle/>
          <a:p>
            <a:fld id="{36CD7EB2-8BC9-43B5-9B4D-70093A545BDE}" type="slidenum">
              <a:rPr lang="zh-CN" altLang="en-US" smtClean="0"/>
              <a:t>6</a:t>
            </a:fld>
            <a:endParaRPr lang="zh-CN" altLang="en-US"/>
          </a:p>
        </p:txBody>
      </p:sp>
    </p:spTree>
    <p:extLst>
      <p:ext uri="{BB962C8B-B14F-4D97-AF65-F5344CB8AC3E}">
        <p14:creationId xmlns:p14="http://schemas.microsoft.com/office/powerpoint/2010/main" val="1729522346"/>
      </p:ext>
    </p:extLst>
  </p:cSld>
  <p:clrMapOvr>
    <a:masterClrMapping/>
  </p:clrMapOvr>
  <mc:AlternateContent xmlns:mc="http://schemas.openxmlformats.org/markup-compatibility/2006">
    <mc:Choice xmlns:p14="http://schemas.microsoft.com/office/powerpoint/2010/main" Requires="p14">
      <p:transition spd="slow" p14:dur="2000" advTm="2612"/>
    </mc:Choice>
    <mc:Fallback>
      <p:transition spd="slow" advTm="2612"/>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A562CB7A-18A6-4A2F-0524-5FADE179000C}"/>
              </a:ext>
            </a:extLst>
          </p:cNvPr>
          <p:cNvSpPr txBox="1"/>
          <p:nvPr/>
        </p:nvSpPr>
        <p:spPr>
          <a:xfrm>
            <a:off x="1195726" y="340874"/>
            <a:ext cx="1415772" cy="461665"/>
          </a:xfrm>
          <a:prstGeom prst="rect">
            <a:avLst/>
          </a:prstGeom>
          <a:noFill/>
        </p:spPr>
        <p:txBody>
          <a:bodyPr wrap="none" rtlCol="0">
            <a:spAutoFit/>
          </a:bodyPr>
          <a:lstStyle/>
          <a:p>
            <a:r>
              <a:rPr kumimoji="1" lang="zh-CN" altLang="en-US" sz="2400" dirty="0"/>
              <a:t>相关工作</a:t>
            </a:r>
          </a:p>
        </p:txBody>
      </p:sp>
      <p:sp>
        <p:nvSpPr>
          <p:cNvPr id="14" name="灯片编号占位符 13">
            <a:extLst>
              <a:ext uri="{FF2B5EF4-FFF2-40B4-BE49-F238E27FC236}">
                <a16:creationId xmlns:a16="http://schemas.microsoft.com/office/drawing/2014/main" id="{98EF025B-E7A6-85A5-FC1B-EBF48DCE0A17}"/>
              </a:ext>
            </a:extLst>
          </p:cNvPr>
          <p:cNvSpPr>
            <a:spLocks noGrp="1"/>
          </p:cNvSpPr>
          <p:nvPr>
            <p:ph type="sldNum" sz="quarter" idx="12"/>
          </p:nvPr>
        </p:nvSpPr>
        <p:spPr/>
        <p:txBody>
          <a:bodyPr/>
          <a:lstStyle/>
          <a:p>
            <a:fld id="{36CD7EB2-8BC9-43B5-9B4D-70093A545BDE}" type="slidenum">
              <a:rPr lang="zh-CN" altLang="en-US" smtClean="0"/>
              <a:t>7</a:t>
            </a:fld>
            <a:endParaRPr lang="zh-CN" altLang="en-US"/>
          </a:p>
        </p:txBody>
      </p:sp>
      <p:pic>
        <p:nvPicPr>
          <p:cNvPr id="4" name="图片 3" descr="图表&#10;&#10;描述已自动生成">
            <a:extLst>
              <a:ext uri="{FF2B5EF4-FFF2-40B4-BE49-F238E27FC236}">
                <a16:creationId xmlns:a16="http://schemas.microsoft.com/office/drawing/2014/main" id="{62A37A64-AD12-CCE8-596D-6E6ED8CD30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444038" y="957015"/>
            <a:ext cx="2381694" cy="1800183"/>
          </a:xfrm>
          <a:prstGeom prst="rect">
            <a:avLst/>
          </a:prstGeom>
        </p:spPr>
      </p:pic>
      <p:pic>
        <p:nvPicPr>
          <p:cNvPr id="11" name="图片 10" descr="图形用户界面&#10;&#10;描述已自动生成">
            <a:extLst>
              <a:ext uri="{FF2B5EF4-FFF2-40B4-BE49-F238E27FC236}">
                <a16:creationId xmlns:a16="http://schemas.microsoft.com/office/drawing/2014/main" id="{DF4219AB-CE4B-B9F1-56FA-DB08743B219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813" y="2435278"/>
            <a:ext cx="12073223" cy="3285750"/>
          </a:xfrm>
          <a:prstGeom prst="rect">
            <a:avLst/>
          </a:prstGeom>
        </p:spPr>
      </p:pic>
    </p:spTree>
    <p:extLst>
      <p:ext uri="{BB962C8B-B14F-4D97-AF65-F5344CB8AC3E}">
        <p14:creationId xmlns:p14="http://schemas.microsoft.com/office/powerpoint/2010/main" val="4176557328"/>
      </p:ext>
    </p:extLst>
  </p:cSld>
  <p:clrMapOvr>
    <a:masterClrMapping/>
  </p:clrMapOvr>
  <mc:AlternateContent xmlns:mc="http://schemas.openxmlformats.org/markup-compatibility/2006">
    <mc:Choice xmlns:p14="http://schemas.microsoft.com/office/powerpoint/2010/main" Requires="p14">
      <p:transition spd="slow" p14:dur="2000" advTm="29910"/>
    </mc:Choice>
    <mc:Fallback>
      <p:transition spd="slow" advTm="2991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A562CB7A-18A6-4A2F-0524-5FADE179000C}"/>
              </a:ext>
            </a:extLst>
          </p:cNvPr>
          <p:cNvSpPr txBox="1"/>
          <p:nvPr/>
        </p:nvSpPr>
        <p:spPr>
          <a:xfrm>
            <a:off x="1195726" y="340874"/>
            <a:ext cx="2954655" cy="461665"/>
          </a:xfrm>
          <a:prstGeom prst="rect">
            <a:avLst/>
          </a:prstGeom>
          <a:noFill/>
        </p:spPr>
        <p:txBody>
          <a:bodyPr wrap="none" rtlCol="0">
            <a:spAutoFit/>
          </a:bodyPr>
          <a:lstStyle/>
          <a:p>
            <a:r>
              <a:rPr kumimoji="1" lang="zh-CN" altLang="en-US" sz="2400" dirty="0"/>
              <a:t>相关工作：静态单轮</a:t>
            </a:r>
          </a:p>
        </p:txBody>
      </p:sp>
      <p:sp>
        <p:nvSpPr>
          <p:cNvPr id="3" name="文本框 2">
            <a:extLst>
              <a:ext uri="{FF2B5EF4-FFF2-40B4-BE49-F238E27FC236}">
                <a16:creationId xmlns:a16="http://schemas.microsoft.com/office/drawing/2014/main" id="{15E1EB40-E5FA-8C57-C985-2DAFE7285914}"/>
              </a:ext>
            </a:extLst>
          </p:cNvPr>
          <p:cNvSpPr txBox="1"/>
          <p:nvPr/>
        </p:nvSpPr>
        <p:spPr>
          <a:xfrm>
            <a:off x="1195726" y="1166842"/>
            <a:ext cx="9492066" cy="4524315"/>
          </a:xfrm>
          <a:prstGeom prst="rect">
            <a:avLst/>
          </a:prstGeom>
          <a:noFill/>
        </p:spPr>
        <p:txBody>
          <a:bodyPr wrap="square" rtlCol="0">
            <a:spAutoFit/>
          </a:bodyPr>
          <a:lstStyle/>
          <a:p>
            <a:r>
              <a:rPr kumimoji="1" lang="zh-CN" altLang="en-US" dirty="0"/>
              <a:t>交互场景：</a:t>
            </a:r>
            <a:r>
              <a:rPr kumimoji="1" lang="en-US" altLang="zh-CN" dirty="0"/>
              <a:t>referential</a:t>
            </a:r>
            <a:r>
              <a:rPr kumimoji="1" lang="zh-CN" altLang="en-US" dirty="0"/>
              <a:t> </a:t>
            </a:r>
            <a:r>
              <a:rPr kumimoji="1" lang="en-US" altLang="zh-CN" dirty="0"/>
              <a:t>game</a:t>
            </a:r>
            <a:r>
              <a:rPr kumimoji="1" lang="zh-CN" altLang="en-US" dirty="0"/>
              <a:t> </a:t>
            </a:r>
            <a:r>
              <a:rPr kumimoji="1" lang="en-US" altLang="zh-CN" dirty="0"/>
              <a:t>[36]</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技术特点</a:t>
            </a:r>
            <a:r>
              <a:rPr kumimoji="1" lang="zh-CN" altLang="en-US" dirty="0">
                <a:sym typeface="Wingdings" pitchFamily="2" charset="2"/>
              </a:rPr>
              <a:t>：</a:t>
            </a:r>
            <a:endParaRPr kumimoji="1" lang="en-US" altLang="zh-CN" dirty="0">
              <a:sym typeface="Wingdings" pitchFamily="2" charset="2"/>
            </a:endParaRPr>
          </a:p>
          <a:p>
            <a:pPr marL="342900" indent="-342900">
              <a:buAutoNum type="arabicPeriod"/>
            </a:pPr>
            <a:r>
              <a:rPr kumimoji="1" lang="zh-CN" altLang="en-US" dirty="0">
                <a:sym typeface="Wingdings" pitchFamily="2" charset="2"/>
              </a:rPr>
              <a:t>主要关注于各种因素对涌现语言的性质的影响，用以解释自然语言某些性质的来源</a:t>
            </a:r>
            <a:endParaRPr kumimoji="1" lang="en-US" altLang="zh-CN" dirty="0">
              <a:sym typeface="Wingdings" pitchFamily="2" charset="2"/>
            </a:endParaRPr>
          </a:p>
          <a:p>
            <a:pPr marL="342900" indent="-342900">
              <a:buFontTx/>
              <a:buAutoNum type="arabicPeriod"/>
            </a:pPr>
            <a:r>
              <a:rPr kumimoji="1" lang="zh-CN" altLang="en-US" dirty="0">
                <a:sym typeface="Wingdings" pitchFamily="2" charset="2"/>
              </a:rPr>
              <a:t>单轮对话：</a:t>
            </a:r>
            <a:r>
              <a:rPr lang="en" altLang="zh-CN" dirty="0"/>
              <a:t>speaker</a:t>
            </a:r>
            <a:r>
              <a:rPr lang="zh-CN" altLang="en-US" dirty="0"/>
              <a:t>只做语言生成，而</a:t>
            </a:r>
            <a:r>
              <a:rPr lang="en" altLang="zh-CN" dirty="0"/>
              <a:t>listener</a:t>
            </a:r>
            <a:r>
              <a:rPr lang="zh-CN" altLang="en-US" dirty="0"/>
              <a:t>只做语言理解，语言的传输是单向的。</a:t>
            </a:r>
            <a:endParaRPr kumimoji="1" lang="en-US" altLang="zh-CN" dirty="0">
              <a:sym typeface="Wingdings" pitchFamily="2" charset="2"/>
            </a:endParaRPr>
          </a:p>
          <a:p>
            <a:pPr marL="342900" indent="-342900">
              <a:buAutoNum type="arabicPeriod"/>
            </a:pPr>
            <a:r>
              <a:rPr kumimoji="1" lang="zh-CN" altLang="en-US" dirty="0">
                <a:sym typeface="Wingdings" pitchFamily="2" charset="2"/>
              </a:rPr>
              <a:t>静态场景：</a:t>
            </a:r>
            <a:r>
              <a:rPr lang="en" altLang="zh-CN" dirty="0"/>
              <a:t>speaker</a:t>
            </a:r>
            <a:r>
              <a:rPr lang="zh-CN" altLang="en-US" dirty="0"/>
              <a:t>和</a:t>
            </a:r>
            <a:r>
              <a:rPr lang="en" altLang="zh-CN" dirty="0"/>
              <a:t>listener</a:t>
            </a:r>
            <a:r>
              <a:rPr lang="zh-CN" altLang="en-US" dirty="0"/>
              <a:t>的观测信息在对话过程中不发生变化，场景简单。</a:t>
            </a:r>
            <a:endParaRPr kumimoji="1" lang="en-US" altLang="zh-CN" dirty="0">
              <a:sym typeface="Wingdings" pitchFamily="2" charset="2"/>
            </a:endParaRPr>
          </a:p>
        </p:txBody>
      </p:sp>
      <p:pic>
        <p:nvPicPr>
          <p:cNvPr id="4" name="Picture 1" descr="page17image40844112">
            <a:extLst>
              <a:ext uri="{FF2B5EF4-FFF2-40B4-BE49-F238E27FC236}">
                <a16:creationId xmlns:a16="http://schemas.microsoft.com/office/drawing/2014/main" id="{B90C6CB5-F70F-BFF4-19E3-834D062CC24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76258" y="2121284"/>
            <a:ext cx="5775251" cy="1777001"/>
          </a:xfrm>
          <a:prstGeom prst="rect">
            <a:avLst/>
          </a:prstGeom>
          <a:noFill/>
          <a:extLst>
            <a:ext uri="{909E8E84-426E-40DD-AFC4-6F175D3DCCD1}">
              <a14:hiddenFill xmlns:a14="http://schemas.microsoft.com/office/drawing/2010/main">
                <a:solidFill>
                  <a:srgbClr val="FFFFFF"/>
                </a:solidFill>
              </a14:hiddenFill>
            </a:ext>
          </a:extLst>
        </p:spPr>
      </p:pic>
      <p:sp>
        <p:nvSpPr>
          <p:cNvPr id="9" name="灯片编号占位符 8">
            <a:extLst>
              <a:ext uri="{FF2B5EF4-FFF2-40B4-BE49-F238E27FC236}">
                <a16:creationId xmlns:a16="http://schemas.microsoft.com/office/drawing/2014/main" id="{129A9EB5-95BE-443A-6F7A-74B682138573}"/>
              </a:ext>
            </a:extLst>
          </p:cNvPr>
          <p:cNvSpPr>
            <a:spLocks noGrp="1"/>
          </p:cNvSpPr>
          <p:nvPr>
            <p:ph type="sldNum" sz="quarter" idx="12"/>
          </p:nvPr>
        </p:nvSpPr>
        <p:spPr/>
        <p:txBody>
          <a:bodyPr/>
          <a:lstStyle/>
          <a:p>
            <a:fld id="{36CD7EB2-8BC9-43B5-9B4D-70093A545BDE}" type="slidenum">
              <a:rPr lang="zh-CN" altLang="en-US" smtClean="0"/>
              <a:t>8</a:t>
            </a:fld>
            <a:endParaRPr lang="zh-CN" altLang="en-US"/>
          </a:p>
        </p:txBody>
      </p:sp>
    </p:spTree>
    <p:extLst>
      <p:ext uri="{BB962C8B-B14F-4D97-AF65-F5344CB8AC3E}">
        <p14:creationId xmlns:p14="http://schemas.microsoft.com/office/powerpoint/2010/main" val="776708637"/>
      </p:ext>
    </p:extLst>
  </p:cSld>
  <p:clrMapOvr>
    <a:masterClrMapping/>
  </p:clrMapOvr>
  <mc:AlternateContent xmlns:mc="http://schemas.openxmlformats.org/markup-compatibility/2006">
    <mc:Choice xmlns:p14="http://schemas.microsoft.com/office/powerpoint/2010/main" Requires="p14">
      <p:transition spd="slow" p14:dur="2000" advTm="45767"/>
    </mc:Choice>
    <mc:Fallback>
      <p:transition spd="slow" advTm="45767"/>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 name="文本框 1">
            <a:extLst>
              <a:ext uri="{FF2B5EF4-FFF2-40B4-BE49-F238E27FC236}">
                <a16:creationId xmlns:a16="http://schemas.microsoft.com/office/drawing/2014/main" id="{A562CB7A-18A6-4A2F-0524-5FADE179000C}"/>
              </a:ext>
            </a:extLst>
          </p:cNvPr>
          <p:cNvSpPr txBox="1"/>
          <p:nvPr/>
        </p:nvSpPr>
        <p:spPr>
          <a:xfrm>
            <a:off x="1195726" y="340874"/>
            <a:ext cx="2954655" cy="461665"/>
          </a:xfrm>
          <a:prstGeom prst="rect">
            <a:avLst/>
          </a:prstGeom>
          <a:noFill/>
        </p:spPr>
        <p:txBody>
          <a:bodyPr wrap="none" rtlCol="0">
            <a:spAutoFit/>
          </a:bodyPr>
          <a:lstStyle/>
          <a:p>
            <a:r>
              <a:rPr kumimoji="1" lang="zh-CN" altLang="en-US" sz="2400" dirty="0"/>
              <a:t>相关工作：静态多轮</a:t>
            </a:r>
          </a:p>
        </p:txBody>
      </p:sp>
      <p:sp>
        <p:nvSpPr>
          <p:cNvPr id="3" name="文本框 2">
            <a:extLst>
              <a:ext uri="{FF2B5EF4-FFF2-40B4-BE49-F238E27FC236}">
                <a16:creationId xmlns:a16="http://schemas.microsoft.com/office/drawing/2014/main" id="{CB0AAF23-B467-51AF-7568-24FDBC064942}"/>
              </a:ext>
            </a:extLst>
          </p:cNvPr>
          <p:cNvSpPr txBox="1"/>
          <p:nvPr/>
        </p:nvSpPr>
        <p:spPr>
          <a:xfrm>
            <a:off x="1313641" y="1143413"/>
            <a:ext cx="8537915" cy="5078313"/>
          </a:xfrm>
          <a:prstGeom prst="rect">
            <a:avLst/>
          </a:prstGeom>
          <a:noFill/>
        </p:spPr>
        <p:txBody>
          <a:bodyPr wrap="none" rtlCol="0">
            <a:spAutoFit/>
          </a:bodyPr>
          <a:lstStyle/>
          <a:p>
            <a:r>
              <a:rPr kumimoji="1" lang="zh-CN" altLang="en-US" dirty="0"/>
              <a:t>交互场景：</a:t>
            </a:r>
            <a:r>
              <a:rPr kumimoji="1" lang="en-US" altLang="zh-CN" dirty="0"/>
              <a:t>negotiation</a:t>
            </a:r>
            <a:r>
              <a:rPr kumimoji="1" lang="zh-CN" altLang="en-US" dirty="0"/>
              <a:t> </a:t>
            </a:r>
            <a:r>
              <a:rPr kumimoji="1" lang="en-US" altLang="zh-CN" dirty="0"/>
              <a:t>game [10]</a:t>
            </a:r>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endParaRPr kumimoji="1" lang="en-US" altLang="zh-CN" dirty="0"/>
          </a:p>
          <a:p>
            <a:r>
              <a:rPr kumimoji="1" lang="zh-CN" altLang="en-US" dirty="0"/>
              <a:t>技术特点</a:t>
            </a:r>
            <a:r>
              <a:rPr kumimoji="1" lang="zh-CN" altLang="en-US" dirty="0">
                <a:sym typeface="Wingdings" pitchFamily="2" charset="2"/>
              </a:rPr>
              <a:t>：</a:t>
            </a:r>
            <a:endParaRPr kumimoji="1" lang="en-US" altLang="zh-CN" dirty="0">
              <a:sym typeface="Wingdings" pitchFamily="2" charset="2"/>
            </a:endParaRPr>
          </a:p>
          <a:p>
            <a:pPr marL="342900" indent="-342900">
              <a:buAutoNum type="arabicPeriod"/>
            </a:pPr>
            <a:r>
              <a:rPr kumimoji="1" lang="zh-CN" altLang="en-US" dirty="0">
                <a:sym typeface="Wingdings" pitchFamily="2" charset="2"/>
              </a:rPr>
              <a:t>在静态单轮的工作基础上，还会探究：</a:t>
            </a:r>
            <a:endParaRPr kumimoji="1" lang="en-US" altLang="zh-CN" dirty="0">
              <a:sym typeface="Wingdings" pitchFamily="2" charset="2"/>
            </a:endParaRPr>
          </a:p>
          <a:p>
            <a:pPr marL="800100" lvl="1" indent="-342900">
              <a:buAutoNum type="arabicPeriod"/>
            </a:pPr>
            <a:r>
              <a:rPr kumimoji="1" lang="zh-CN" altLang="en-US" dirty="0">
                <a:sym typeface="Wingdings" pitchFamily="2" charset="2"/>
              </a:rPr>
              <a:t>游戏理论相关研究</a:t>
            </a:r>
            <a:endParaRPr kumimoji="1" lang="en-US" altLang="zh-CN" dirty="0">
              <a:sym typeface="Wingdings" pitchFamily="2" charset="2"/>
            </a:endParaRPr>
          </a:p>
          <a:p>
            <a:pPr marL="800100" lvl="1" indent="-342900">
              <a:buAutoNum type="arabicPeriod"/>
            </a:pPr>
            <a:r>
              <a:rPr kumimoji="1" lang="zh-CN" altLang="en-US" dirty="0">
                <a:sym typeface="Wingdings" pitchFamily="2" charset="2"/>
              </a:rPr>
              <a:t>多轮涌现语言的分析</a:t>
            </a:r>
            <a:endParaRPr kumimoji="1" lang="en-US" altLang="zh-CN" dirty="0">
              <a:sym typeface="Wingdings" pitchFamily="2" charset="2"/>
            </a:endParaRPr>
          </a:p>
          <a:p>
            <a:pPr marL="342900" indent="-342900">
              <a:buAutoNum type="arabicPeriod"/>
            </a:pPr>
            <a:r>
              <a:rPr kumimoji="1" lang="zh-CN" altLang="en-US" dirty="0">
                <a:sym typeface="Wingdings" pitchFamily="2" charset="2"/>
              </a:rPr>
              <a:t>静态场景：</a:t>
            </a:r>
            <a:r>
              <a:rPr lang="en" altLang="zh-CN" dirty="0"/>
              <a:t> speaker</a:t>
            </a:r>
            <a:r>
              <a:rPr lang="zh-CN" altLang="en-US" dirty="0"/>
              <a:t>和</a:t>
            </a:r>
            <a:r>
              <a:rPr lang="en" altLang="zh-CN" dirty="0"/>
              <a:t>listener</a:t>
            </a:r>
            <a:r>
              <a:rPr lang="zh-CN" altLang="en-US" dirty="0"/>
              <a:t>的观测信息在对话过程中不发生变化，场景简单。</a:t>
            </a:r>
            <a:endParaRPr lang="en-US" altLang="zh-CN" dirty="0"/>
          </a:p>
          <a:p>
            <a:pPr marL="342900" indent="-342900">
              <a:buAutoNum type="arabicPeriod"/>
            </a:pPr>
            <a:r>
              <a:rPr kumimoji="1" lang="zh-CN" altLang="en-US" dirty="0"/>
              <a:t>模拟场景：绝大多数工作集中在模拟场景中的理论分析，缺乏实际应用价值。</a:t>
            </a:r>
          </a:p>
        </p:txBody>
      </p:sp>
      <p:pic>
        <p:nvPicPr>
          <p:cNvPr id="6" name="图片 5" descr="图示&#10;&#10;描述已自动生成">
            <a:extLst>
              <a:ext uri="{FF2B5EF4-FFF2-40B4-BE49-F238E27FC236}">
                <a16:creationId xmlns:a16="http://schemas.microsoft.com/office/drawing/2014/main" id="{C8EC2C37-F973-73B8-0E8C-1C5893315D5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67561" y="1539111"/>
            <a:ext cx="4924984" cy="2906774"/>
          </a:xfrm>
          <a:prstGeom prst="rect">
            <a:avLst/>
          </a:prstGeom>
        </p:spPr>
      </p:pic>
      <p:sp>
        <p:nvSpPr>
          <p:cNvPr id="8" name="灯片编号占位符 7">
            <a:extLst>
              <a:ext uri="{FF2B5EF4-FFF2-40B4-BE49-F238E27FC236}">
                <a16:creationId xmlns:a16="http://schemas.microsoft.com/office/drawing/2014/main" id="{BB4E7FDF-EE61-31B8-D9B6-478E8CF77362}"/>
              </a:ext>
            </a:extLst>
          </p:cNvPr>
          <p:cNvSpPr>
            <a:spLocks noGrp="1"/>
          </p:cNvSpPr>
          <p:nvPr>
            <p:ph type="sldNum" sz="quarter" idx="12"/>
          </p:nvPr>
        </p:nvSpPr>
        <p:spPr/>
        <p:txBody>
          <a:bodyPr/>
          <a:lstStyle/>
          <a:p>
            <a:fld id="{36CD7EB2-8BC9-43B5-9B4D-70093A545BDE}" type="slidenum">
              <a:rPr lang="zh-CN" altLang="en-US" smtClean="0"/>
              <a:t>9</a:t>
            </a:fld>
            <a:endParaRPr lang="zh-CN" altLang="en-US"/>
          </a:p>
        </p:txBody>
      </p:sp>
    </p:spTree>
    <p:extLst>
      <p:ext uri="{BB962C8B-B14F-4D97-AF65-F5344CB8AC3E}">
        <p14:creationId xmlns:p14="http://schemas.microsoft.com/office/powerpoint/2010/main" val="3554896281"/>
      </p:ext>
    </p:extLst>
  </p:cSld>
  <p:clrMapOvr>
    <a:masterClrMapping/>
  </p:clrMapOvr>
  <mc:AlternateContent xmlns:mc="http://schemas.openxmlformats.org/markup-compatibility/2006">
    <mc:Choice xmlns:p14="http://schemas.microsoft.com/office/powerpoint/2010/main" Requires="p14">
      <p:transition spd="slow" p14:dur="2000" advTm="24706"/>
    </mc:Choice>
    <mc:Fallback>
      <p:transition spd="slow" advTm="24706"/>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9506</TotalTime>
  <Words>6286</Words>
  <Application>Microsoft Macintosh PowerPoint</Application>
  <PresentationFormat>宽屏</PresentationFormat>
  <Paragraphs>614</Paragraphs>
  <Slides>57</Slides>
  <Notes>17</Notes>
  <HiddenSlides>8</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57</vt:i4>
      </vt:variant>
    </vt:vector>
  </HeadingPairs>
  <TitlesOfParts>
    <vt:vector size="70" baseType="lpstr">
      <vt:lpstr>等线</vt:lpstr>
      <vt:lpstr>等线 Light</vt:lpstr>
      <vt:lpstr>方正舒体</vt:lpstr>
      <vt:lpstr>黑体</vt:lpstr>
      <vt:lpstr>楷体</vt:lpstr>
      <vt:lpstr>SimSun</vt:lpstr>
      <vt:lpstr>微软雅黑</vt:lpstr>
      <vt:lpstr>Arial</vt:lpstr>
      <vt:lpstr>Arial Black</vt:lpstr>
      <vt:lpstr>Cambria Math</vt:lpstr>
      <vt:lpstr>Helvetica</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 RM</dc:creator>
  <cp:lastModifiedBy>Han Yu</cp:lastModifiedBy>
  <cp:revision>239</cp:revision>
  <dcterms:created xsi:type="dcterms:W3CDTF">2020-10-17T06:54:58Z</dcterms:created>
  <dcterms:modified xsi:type="dcterms:W3CDTF">2024-05-31T06:42:03Z</dcterms:modified>
</cp:coreProperties>
</file>